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5" r:id="rId2"/>
    <p:sldId id="256" r:id="rId3"/>
    <p:sldId id="257" r:id="rId4"/>
    <p:sldId id="258" r:id="rId5"/>
    <p:sldId id="266" r:id="rId6"/>
    <p:sldId id="260" r:id="rId7"/>
    <p:sldId id="261" r:id="rId8"/>
    <p:sldId id="262" r:id="rId9"/>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8" d="100"/>
          <a:sy n="88" d="100"/>
        </p:scale>
        <p:origin x="6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837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17399546-C41C-6B84-E0F9-993A15AEBAE2}"/>
              </a:ext>
            </a:extLst>
          </p:cNvPr>
          <p:cNvPicPr>
            <a:picLocks noChangeAspect="1"/>
          </p:cNvPicPr>
          <p:nvPr/>
        </p:nvPicPr>
        <p:blipFill>
          <a:blip r:embed="rId2"/>
          <a:stretch>
            <a:fillRect/>
          </a:stretch>
        </p:blipFill>
        <p:spPr>
          <a:xfrm>
            <a:off x="0" y="0"/>
            <a:ext cx="9144000" cy="5143500"/>
          </a:xfrm>
          <a:prstGeom prst="rect">
            <a:avLst/>
          </a:prstGeom>
        </p:spPr>
      </p:pic>
      <p:sp>
        <p:nvSpPr>
          <p:cNvPr id="4" name="Text 1">
            <a:extLst>
              <a:ext uri="{FF2B5EF4-FFF2-40B4-BE49-F238E27FC236}">
                <a16:creationId xmlns:a16="http://schemas.microsoft.com/office/drawing/2014/main" id="{49551B73-8D61-E6E1-6E84-2AD82A3A55CA}"/>
              </a:ext>
            </a:extLst>
          </p:cNvPr>
          <p:cNvSpPr/>
          <p:nvPr/>
        </p:nvSpPr>
        <p:spPr>
          <a:xfrm>
            <a:off x="857250" y="3286125"/>
            <a:ext cx="6862904" cy="235129"/>
          </a:xfrm>
          <a:prstGeom prst="rect">
            <a:avLst/>
          </a:prstGeom>
          <a:noFill/>
          <a:ln/>
        </p:spPr>
        <p:txBody>
          <a:bodyPr wrap="none" lIns="0" tIns="0" rIns="0" bIns="0" rtlCol="0" anchor="t">
            <a:spAutoFit/>
          </a:bodyPr>
          <a:lstStyle/>
          <a:p>
            <a:pPr marL="0" indent="0" algn="l">
              <a:lnSpc>
                <a:spcPts val="2000"/>
              </a:lnSpc>
              <a:buNone/>
            </a:pPr>
            <a:r>
              <a:rPr lang="en-US" sz="1269" kern="0" spc="6" dirty="0">
                <a:solidFill>
                  <a:srgbClr val="FFFFFF"/>
                </a:solidFill>
                <a:latin typeface="Noto Sans" pitchFamily="34" charset="0"/>
                <a:ea typeface="Noto Sans" pitchFamily="34" charset="-122"/>
                <a:cs typeface="Noto Sans" pitchFamily="34" charset="-120"/>
              </a:rPr>
              <a:t>Janani </a:t>
            </a:r>
            <a:r>
              <a:rPr lang="en-US" sz="1269" kern="0" spc="6" dirty="0" err="1">
                <a:solidFill>
                  <a:srgbClr val="FFFFFF"/>
                </a:solidFill>
                <a:latin typeface="Noto Sans" pitchFamily="34" charset="0"/>
                <a:ea typeface="Noto Sans" pitchFamily="34" charset="-122"/>
                <a:cs typeface="Noto Sans" pitchFamily="34" charset="-120"/>
              </a:rPr>
              <a:t>Vakkanti,Mrunal</a:t>
            </a:r>
            <a:r>
              <a:rPr lang="en-US" sz="1269" kern="0" spc="6" dirty="0">
                <a:solidFill>
                  <a:srgbClr val="FFFFFF"/>
                </a:solidFill>
                <a:latin typeface="Noto Sans" pitchFamily="34" charset="0"/>
                <a:ea typeface="Noto Sans" pitchFamily="34" charset="-122"/>
                <a:cs typeface="Noto Sans" pitchFamily="34" charset="-120"/>
              </a:rPr>
              <a:t> Y </a:t>
            </a:r>
            <a:r>
              <a:rPr lang="en-US" sz="1269" kern="0" spc="6" dirty="0" err="1">
                <a:solidFill>
                  <a:srgbClr val="FFFFFF"/>
                </a:solidFill>
                <a:latin typeface="Noto Sans" pitchFamily="34" charset="0"/>
                <a:ea typeface="Noto Sans" pitchFamily="34" charset="-122"/>
                <a:cs typeface="Noto Sans" pitchFamily="34" charset="-120"/>
              </a:rPr>
              <a:t>Dalvi,Sanchal</a:t>
            </a:r>
            <a:r>
              <a:rPr lang="en-US" sz="1269" kern="0" spc="6" dirty="0">
                <a:solidFill>
                  <a:srgbClr val="FFFFFF"/>
                </a:solidFill>
                <a:latin typeface="Noto Sans" pitchFamily="34" charset="0"/>
                <a:ea typeface="Noto Sans" pitchFamily="34" charset="-122"/>
                <a:cs typeface="Noto Sans" pitchFamily="34" charset="-120"/>
              </a:rPr>
              <a:t> </a:t>
            </a:r>
            <a:r>
              <a:rPr lang="en-US" sz="1269" kern="0" spc="6" dirty="0" err="1">
                <a:solidFill>
                  <a:srgbClr val="FFFFFF"/>
                </a:solidFill>
                <a:latin typeface="Noto Sans" pitchFamily="34" charset="0"/>
                <a:ea typeface="Noto Sans" pitchFamily="34" charset="-122"/>
                <a:cs typeface="Noto Sans" pitchFamily="34" charset="-120"/>
              </a:rPr>
              <a:t>Nachappa,Shriya</a:t>
            </a:r>
            <a:r>
              <a:rPr lang="en-US" sz="1269" kern="0" spc="6" dirty="0">
                <a:solidFill>
                  <a:srgbClr val="FFFFFF"/>
                </a:solidFill>
                <a:latin typeface="Noto Sans" pitchFamily="34" charset="0"/>
                <a:ea typeface="Noto Sans" pitchFamily="34" charset="-122"/>
                <a:cs typeface="Noto Sans" pitchFamily="34" charset="-120"/>
              </a:rPr>
              <a:t> </a:t>
            </a:r>
            <a:r>
              <a:rPr lang="en-US" sz="1269" kern="0" spc="6" dirty="0" err="1">
                <a:solidFill>
                  <a:srgbClr val="FFFFFF"/>
                </a:solidFill>
                <a:latin typeface="Noto Sans" pitchFamily="34" charset="0"/>
                <a:ea typeface="Noto Sans" pitchFamily="34" charset="-122"/>
                <a:cs typeface="Noto Sans" pitchFamily="34" charset="-120"/>
              </a:rPr>
              <a:t>Tarun,Suryah,Vadivel,Tejal</a:t>
            </a:r>
            <a:r>
              <a:rPr lang="en-US" sz="1269" kern="0" spc="6" dirty="0">
                <a:solidFill>
                  <a:srgbClr val="FFFFFF"/>
                </a:solidFill>
                <a:latin typeface="Noto Sans" pitchFamily="34" charset="0"/>
                <a:ea typeface="Noto Sans" pitchFamily="34" charset="-122"/>
                <a:cs typeface="Noto Sans" pitchFamily="34" charset="-120"/>
              </a:rPr>
              <a:t> Meda</a:t>
            </a:r>
            <a:endParaRPr lang="en-US" sz="1269" dirty="0"/>
          </a:p>
        </p:txBody>
      </p:sp>
      <p:sp>
        <p:nvSpPr>
          <p:cNvPr id="3" name="Text 0">
            <a:extLst>
              <a:ext uri="{FF2B5EF4-FFF2-40B4-BE49-F238E27FC236}">
                <a16:creationId xmlns:a16="http://schemas.microsoft.com/office/drawing/2014/main" id="{567ECFC3-3E38-9345-5621-EF4A8CACC5ED}"/>
              </a:ext>
            </a:extLst>
          </p:cNvPr>
          <p:cNvSpPr/>
          <p:nvPr/>
        </p:nvSpPr>
        <p:spPr>
          <a:xfrm>
            <a:off x="857250" y="1600200"/>
            <a:ext cx="5810157" cy="1579471"/>
          </a:xfrm>
          <a:prstGeom prst="rect">
            <a:avLst/>
          </a:prstGeom>
          <a:noFill/>
          <a:ln/>
        </p:spPr>
        <p:txBody>
          <a:bodyPr wrap="square" lIns="0" tIns="0" rIns="0" bIns="0" rtlCol="0" anchor="t">
            <a:spAutoFit/>
          </a:bodyPr>
          <a:lstStyle/>
          <a:p>
            <a:pPr marL="0" indent="0" algn="l">
              <a:lnSpc>
                <a:spcPts val="6100"/>
              </a:lnSpc>
              <a:buNone/>
            </a:pPr>
            <a:r>
              <a:rPr lang="en-US" sz="6218" b="1" dirty="0">
                <a:solidFill>
                  <a:schemeClr val="bg1"/>
                </a:solidFill>
                <a:latin typeface="Noto Sans" panose="020B0502040504020204" pitchFamily="34" charset="0"/>
                <a:ea typeface="Noto Sans" panose="020B0502040504020204" pitchFamily="34" charset="0"/>
                <a:cs typeface="Noto Sans" panose="020B0502040504020204" pitchFamily="34" charset="0"/>
              </a:rPr>
              <a:t>THREADS OF</a:t>
            </a:r>
          </a:p>
          <a:p>
            <a:pPr marL="0" indent="0" algn="l">
              <a:lnSpc>
                <a:spcPts val="6100"/>
              </a:lnSpc>
              <a:buNone/>
            </a:pPr>
            <a:r>
              <a:rPr lang="en-US" sz="6218" b="1" dirty="0">
                <a:solidFill>
                  <a:schemeClr val="bg1"/>
                </a:solidFill>
                <a:latin typeface="Noto Sans" panose="020B0502040504020204" pitchFamily="34" charset="0"/>
                <a:ea typeface="Noto Sans" panose="020B0502040504020204" pitchFamily="34" charset="0"/>
                <a:cs typeface="Noto Sans" panose="020B0502040504020204" pitchFamily="34" charset="0"/>
              </a:rPr>
              <a:t>TRUTH</a:t>
            </a:r>
          </a:p>
        </p:txBody>
      </p:sp>
    </p:spTree>
    <p:extLst>
      <p:ext uri="{BB962C8B-B14F-4D97-AF65-F5344CB8AC3E}">
        <p14:creationId xmlns:p14="http://schemas.microsoft.com/office/powerpoint/2010/main" val="3934523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00650"/>
          </a:xfrm>
          <a:prstGeom prst="rect">
            <a:avLst/>
          </a:prstGeom>
        </p:spPr>
      </p:pic>
      <p:sp>
        <p:nvSpPr>
          <p:cNvPr id="3" name="Text 0"/>
          <p:cNvSpPr/>
          <p:nvPr/>
        </p:nvSpPr>
        <p:spPr>
          <a:xfrm>
            <a:off x="457200" y="1238771"/>
            <a:ext cx="4480554" cy="128588"/>
          </a:xfrm>
          <a:prstGeom prst="rect">
            <a:avLst/>
          </a:prstGeom>
          <a:noFill/>
          <a:ln/>
        </p:spPr>
        <p:txBody>
          <a:bodyPr wrap="none" lIns="0" tIns="0" rIns="0" bIns="0" rtlCol="0" anchor="t">
            <a:spAutoFit/>
          </a:bodyPr>
          <a:lstStyle/>
          <a:p>
            <a:pPr marL="0" indent="0" algn="l">
              <a:lnSpc>
                <a:spcPts val="1000"/>
              </a:lnSpc>
              <a:buNone/>
            </a:pPr>
            <a:r>
              <a:rPr lang="en-US" sz="621" kern="0" spc="2" dirty="0">
                <a:solidFill>
                  <a:srgbClr val="A0907A"/>
                </a:solidFill>
                <a:latin typeface="Noto Sans" pitchFamily="34" charset="0"/>
                <a:ea typeface="Noto Sans" pitchFamily="34" charset="-122"/>
                <a:cs typeface="Noto Sans" pitchFamily="34" charset="-120"/>
              </a:rPr>
              <a:t>THE CHALLENGE</a:t>
            </a:r>
            <a:endParaRPr lang="en-US" sz="621" dirty="0"/>
          </a:p>
        </p:txBody>
      </p:sp>
      <p:sp>
        <p:nvSpPr>
          <p:cNvPr id="4" name="Text 1"/>
          <p:cNvSpPr/>
          <p:nvPr/>
        </p:nvSpPr>
        <p:spPr>
          <a:xfrm>
            <a:off x="457200" y="1424508"/>
            <a:ext cx="3257302" cy="370614"/>
          </a:xfrm>
          <a:prstGeom prst="rect">
            <a:avLst/>
          </a:prstGeom>
          <a:noFill/>
          <a:ln/>
        </p:spPr>
        <p:txBody>
          <a:bodyPr wrap="none" lIns="0" tIns="0" rIns="0" bIns="0" rtlCol="0" anchor="t">
            <a:spAutoFit/>
          </a:bodyPr>
          <a:lstStyle/>
          <a:p>
            <a:pPr marL="0" indent="0" algn="l">
              <a:lnSpc>
                <a:spcPts val="3000"/>
              </a:lnSpc>
              <a:buNone/>
            </a:pPr>
            <a:r>
              <a:rPr lang="en-US" sz="2436" b="1" dirty="0">
                <a:solidFill>
                  <a:srgbClr val="2C2C2C"/>
                </a:solidFill>
                <a:latin typeface="Noto Sans" pitchFamily="34" charset="0"/>
                <a:ea typeface="Noto Sans" pitchFamily="34" charset="-122"/>
                <a:cs typeface="Noto Sans" pitchFamily="34" charset="-120"/>
              </a:rPr>
              <a:t>A Shifting Landscape</a:t>
            </a:r>
            <a:endParaRPr lang="en-US" sz="2436" dirty="0"/>
          </a:p>
        </p:txBody>
      </p:sp>
      <p:pic>
        <p:nvPicPr>
          <p:cNvPr id="14" name="Image 1" descr="preencoded.png"/>
          <p:cNvPicPr>
            <a:picLocks noChangeAspect="1"/>
          </p:cNvPicPr>
          <p:nvPr/>
        </p:nvPicPr>
        <p:blipFill>
          <a:blip r:embed="rId4"/>
          <a:stretch>
            <a:fillRect/>
          </a:stretch>
        </p:blipFill>
        <p:spPr>
          <a:xfrm>
            <a:off x="5394954" y="457200"/>
            <a:ext cx="3291818" cy="4286250"/>
          </a:xfrm>
          <a:prstGeom prst="rect">
            <a:avLst/>
          </a:prstGeom>
        </p:spPr>
      </p:pic>
      <p:sp>
        <p:nvSpPr>
          <p:cNvPr id="16" name="TextBox 15">
            <a:extLst>
              <a:ext uri="{FF2B5EF4-FFF2-40B4-BE49-F238E27FC236}">
                <a16:creationId xmlns:a16="http://schemas.microsoft.com/office/drawing/2014/main" id="{22279D47-2FBC-3C7C-FFDA-10DE327E6388}"/>
              </a:ext>
            </a:extLst>
          </p:cNvPr>
          <p:cNvSpPr txBox="1"/>
          <p:nvPr/>
        </p:nvSpPr>
        <p:spPr>
          <a:xfrm>
            <a:off x="375192" y="2162912"/>
            <a:ext cx="4644570" cy="2492990"/>
          </a:xfrm>
          <a:prstGeom prst="rect">
            <a:avLst/>
          </a:prstGeom>
          <a:noFill/>
        </p:spPr>
        <p:txBody>
          <a:bodyPr wrap="square">
            <a:spAutoFit/>
          </a:bodyPr>
          <a:lstStyle/>
          <a:p>
            <a:pPr algn="l" rtl="0" fontAlgn="base">
              <a:buNone/>
            </a:pPr>
            <a:r>
              <a:rPr lang="en-US" sz="1200" b="0" i="0"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The global fashion industry, valued at over </a:t>
            </a:r>
            <a:r>
              <a:rPr lang="en-US" sz="1200" b="1" i="0"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$1.7 trillion</a:t>
            </a:r>
            <a:r>
              <a:rPr lang="en-US" sz="1200" b="0" i="0"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 is at a definitive turning point. A fundamental shift in consumer values is challenging the established cycle of trends. Today, </a:t>
            </a:r>
            <a:r>
              <a:rPr lang="en-US" sz="1200" b="1" i="0"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67% of consumers report prioritizing sustainability</a:t>
            </a:r>
            <a:r>
              <a:rPr lang="en-US" sz="1200" b="0" i="0"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 in their purchasing decisions.</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a:t>
            </a:r>
            <a:b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br>
            <a:r>
              <a:rPr lang="en-US" sz="1200" b="0" i="0"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This creates an environment of unprecedented pressure, especially for cultural arbiters like </a:t>
            </a:r>
            <a:r>
              <a:rPr lang="en-US" sz="1200" b="0" i="1"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Vogue India</a:t>
            </a:r>
            <a:r>
              <a:rPr lang="en-US" sz="1200" b="0" i="0"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a:t>
            </a:r>
          </a:p>
          <a:p>
            <a:pPr algn="l" rtl="0" fontAlgn="base">
              <a:buNone/>
            </a:pP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a:t>
            </a:r>
          </a:p>
          <a:p>
            <a:pPr algn="l" rtl="0" fontAlgn="base">
              <a:buNone/>
            </a:pPr>
            <a:r>
              <a:rPr lang="en-US" sz="1200" b="0" i="0"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The publication must navigate a deep and volatile conflict:</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a:t>
            </a:r>
            <a:b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br>
            <a:r>
              <a:rPr lang="en-US" sz="1200" b="1" i="0"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How does a leading voice like </a:t>
            </a:r>
            <a:r>
              <a:rPr lang="en-US" sz="1200" b="1" i="1"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Vogue India</a:t>
            </a:r>
            <a:r>
              <a:rPr lang="en-US" sz="1200" b="1" i="0" u="none" strike="noStrike" dirty="0">
                <a:solidFill>
                  <a:srgbClr val="595959"/>
                </a:solidFill>
                <a:effectLst/>
                <a:latin typeface="Noto Sans" panose="020B0502040504020204" pitchFamily="34" charset="0"/>
                <a:ea typeface="Noto Sans" panose="020B0502040504020204" pitchFamily="34" charset="0"/>
                <a:cs typeface="Noto Sans" panose="020B0502040504020204" pitchFamily="34" charset="0"/>
              </a:rPr>
              <a:t> balance the commercial pressure of disposable trends with the profound cultural and market shift towards authentic, sustainable craftsmanship?</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7924679" y="-142875"/>
            <a:ext cx="933571" cy="1928813"/>
          </a:xfrm>
          <a:prstGeom prst="rect">
            <a:avLst/>
          </a:prstGeom>
          <a:noFill/>
          <a:ln/>
        </p:spPr>
        <p:txBody>
          <a:bodyPr wrap="none" lIns="0" tIns="0" rIns="0" bIns="0" rtlCol="0" anchor="t">
            <a:spAutoFit/>
          </a:bodyPr>
          <a:lstStyle/>
          <a:p>
            <a:pPr marL="0" indent="0" algn="l">
              <a:lnSpc>
                <a:spcPts val="15200"/>
              </a:lnSpc>
              <a:buNone/>
            </a:pPr>
            <a:r>
              <a:rPr lang="en-US" sz="9327" b="1" dirty="0">
                <a:solidFill>
                  <a:srgbClr val="A0907A">
                    <a:alpha val="8000"/>
                  </a:srgbClr>
                </a:solidFill>
                <a:latin typeface="Noto Sans" pitchFamily="34" charset="0"/>
                <a:ea typeface="Noto Sans" pitchFamily="34" charset="-122"/>
                <a:cs typeface="Noto Sans" pitchFamily="34" charset="-120"/>
              </a:rPr>
              <a:t>A</a:t>
            </a:r>
            <a:endParaRPr lang="en-US" sz="9327" dirty="0"/>
          </a:p>
        </p:txBody>
      </p:sp>
      <p:sp>
        <p:nvSpPr>
          <p:cNvPr id="4" name="Text 1"/>
          <p:cNvSpPr/>
          <p:nvPr/>
        </p:nvSpPr>
        <p:spPr>
          <a:xfrm>
            <a:off x="285750" y="1190188"/>
            <a:ext cx="8572500" cy="128588"/>
          </a:xfrm>
          <a:prstGeom prst="rect">
            <a:avLst/>
          </a:prstGeom>
          <a:noFill/>
          <a:ln/>
        </p:spPr>
        <p:txBody>
          <a:bodyPr wrap="none" lIns="0" tIns="0" rIns="0" bIns="0" rtlCol="0" anchor="t">
            <a:spAutoFit/>
          </a:bodyPr>
          <a:lstStyle/>
          <a:p>
            <a:pPr marL="0" indent="0" algn="l">
              <a:lnSpc>
                <a:spcPts val="1000"/>
              </a:lnSpc>
              <a:buNone/>
            </a:pPr>
            <a:r>
              <a:rPr lang="en-US" sz="621" kern="0" spc="2" dirty="0">
                <a:solidFill>
                  <a:srgbClr val="A0907A"/>
                </a:solidFill>
                <a:latin typeface="Noto Sans" pitchFamily="34" charset="0"/>
                <a:ea typeface="Noto Sans" pitchFamily="34" charset="-122"/>
                <a:cs typeface="Noto Sans" pitchFamily="34" charset="-120"/>
              </a:rPr>
              <a:t>OUR METHODOLOGY</a:t>
            </a:r>
            <a:endParaRPr lang="en-US" sz="621" dirty="0"/>
          </a:p>
        </p:txBody>
      </p:sp>
      <p:sp>
        <p:nvSpPr>
          <p:cNvPr id="5" name="Text 2"/>
          <p:cNvSpPr/>
          <p:nvPr/>
        </p:nvSpPr>
        <p:spPr>
          <a:xfrm>
            <a:off x="285750" y="1375925"/>
            <a:ext cx="8572500" cy="377168"/>
          </a:xfrm>
          <a:prstGeom prst="rect">
            <a:avLst/>
          </a:prstGeom>
          <a:noFill/>
          <a:ln/>
        </p:spPr>
        <p:txBody>
          <a:bodyPr wrap="none" lIns="0" tIns="0" rIns="0" bIns="0" rtlCol="0" anchor="t">
            <a:spAutoFit/>
          </a:bodyPr>
          <a:lstStyle/>
          <a:p>
            <a:pPr marL="0" indent="0" algn="l">
              <a:lnSpc>
                <a:spcPts val="3000"/>
              </a:lnSpc>
              <a:buNone/>
            </a:pPr>
            <a:r>
              <a:rPr lang="en-US" sz="2436" b="1" dirty="0">
                <a:solidFill>
                  <a:srgbClr val="2C2C2C"/>
                </a:solidFill>
                <a:latin typeface="Noto Sans" pitchFamily="34" charset="0"/>
                <a:ea typeface="Noto Sans" pitchFamily="34" charset="-122"/>
                <a:cs typeface="Noto Sans" pitchFamily="34" charset="-120"/>
              </a:rPr>
              <a:t>Data Scraping, Labeling &amp; Sentiment Analysis</a:t>
            </a:r>
            <a:endParaRPr lang="en-US" sz="2436" dirty="0"/>
          </a:p>
        </p:txBody>
      </p:sp>
      <p:sp>
        <p:nvSpPr>
          <p:cNvPr id="6" name="Text 3"/>
          <p:cNvSpPr/>
          <p:nvPr/>
        </p:nvSpPr>
        <p:spPr>
          <a:xfrm>
            <a:off x="285750" y="1867393"/>
            <a:ext cx="8572500" cy="54859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2C2C2C"/>
                </a:solidFill>
                <a:latin typeface="Noto Sans" pitchFamily="34" charset="0"/>
                <a:ea typeface="Noto Sans" pitchFamily="34" charset="-122"/>
                <a:cs typeface="Noto Sans" pitchFamily="34" charset="-120"/>
              </a:rPr>
              <a:t>We scraped articles and images from Vogue India, focusing on bridal, runway, and streetwear trends to analyze sentiment evolution over time. Using image labeling techniques, we categorized fashion imagery by traditional vs. modern craftsmanship. Sentiment analysis tracked consumer emotions across categories.</a:t>
            </a:r>
            <a:endParaRPr lang="en-US" sz="834" dirty="0"/>
          </a:p>
        </p:txBody>
      </p:sp>
      <p:sp>
        <p:nvSpPr>
          <p:cNvPr id="7" name="Text 4"/>
          <p:cNvSpPr/>
          <p:nvPr/>
        </p:nvSpPr>
        <p:spPr>
          <a:xfrm>
            <a:off x="285750" y="2530283"/>
            <a:ext cx="8572500" cy="222879"/>
          </a:xfrm>
          <a:prstGeom prst="rect">
            <a:avLst/>
          </a:prstGeom>
          <a:noFill/>
          <a:ln/>
        </p:spPr>
        <p:txBody>
          <a:bodyPr wrap="none" lIns="0" tIns="0" rIns="0" bIns="0" rtlCol="0" anchor="t">
            <a:spAutoFit/>
          </a:bodyPr>
          <a:lstStyle/>
          <a:p>
            <a:pPr marL="0" indent="0" algn="l">
              <a:lnSpc>
                <a:spcPts val="1800"/>
              </a:lnSpc>
              <a:buNone/>
            </a:pPr>
            <a:r>
              <a:rPr lang="en-US" sz="1193" b="1" i="1" dirty="0">
                <a:solidFill>
                  <a:srgbClr val="A0907A"/>
                </a:solidFill>
                <a:latin typeface="Noto Sans" pitchFamily="34" charset="0"/>
                <a:ea typeface="Noto Sans" pitchFamily="34" charset="-122"/>
                <a:cs typeface="Noto Sans" pitchFamily="34" charset="-120"/>
              </a:rPr>
              <a:t>"Data-driven insights transform trends into strategy."</a:t>
            </a:r>
            <a:endParaRPr lang="en-US" sz="1193" dirty="0"/>
          </a:p>
        </p:txBody>
      </p:sp>
      <p:sp>
        <p:nvSpPr>
          <p:cNvPr id="8" name="Text 5"/>
          <p:cNvSpPr/>
          <p:nvPr/>
        </p:nvSpPr>
        <p:spPr>
          <a:xfrm>
            <a:off x="285750" y="2924612"/>
            <a:ext cx="417195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2C2C2C"/>
                </a:solidFill>
                <a:latin typeface="Noto Sans" pitchFamily="34" charset="0"/>
                <a:ea typeface="Noto Sans" pitchFamily="34" charset="-122"/>
                <a:cs typeface="Noto Sans" pitchFamily="34" charset="-120"/>
              </a:rPr>
              <a:t>Data Collection</a:t>
            </a:r>
            <a:endParaRPr lang="en-US" sz="885" dirty="0"/>
          </a:p>
        </p:txBody>
      </p:sp>
      <p:sp>
        <p:nvSpPr>
          <p:cNvPr id="9" name="Text 6"/>
          <p:cNvSpPr/>
          <p:nvPr/>
        </p:nvSpPr>
        <p:spPr>
          <a:xfrm>
            <a:off x="285750" y="3174643"/>
            <a:ext cx="4171950" cy="150019"/>
          </a:xfrm>
          <a:prstGeom prst="rect">
            <a:avLst/>
          </a:prstGeom>
          <a:noFill/>
          <a:ln/>
        </p:spPr>
        <p:txBody>
          <a:bodyPr wrap="none" lIns="0" tIns="0" rIns="0" bIns="0" rtlCol="0" anchor="t">
            <a:spAutoFit/>
          </a:bodyPr>
          <a:lstStyle/>
          <a:p>
            <a:pPr marL="0" indent="0" algn="l">
              <a:lnSpc>
                <a:spcPts val="1200"/>
              </a:lnSpc>
              <a:buNone/>
            </a:pPr>
            <a:r>
              <a:rPr lang="en-US" sz="727" dirty="0">
                <a:solidFill>
                  <a:srgbClr val="2C2C2C"/>
                </a:solidFill>
                <a:latin typeface="Noto Sans" pitchFamily="34" charset="0"/>
                <a:ea typeface="Noto Sans" pitchFamily="34" charset="-122"/>
                <a:cs typeface="Noto Sans" pitchFamily="34" charset="-120"/>
              </a:rPr>
              <a:t>Scraped Vogue India articles and imagery across bridal, runway, streetwear</a:t>
            </a:r>
            <a:endParaRPr lang="en-US" sz="727" dirty="0"/>
          </a:p>
        </p:txBody>
      </p:sp>
      <p:sp>
        <p:nvSpPr>
          <p:cNvPr id="10" name="Text 7"/>
          <p:cNvSpPr/>
          <p:nvPr/>
        </p:nvSpPr>
        <p:spPr>
          <a:xfrm>
            <a:off x="4686300" y="2924612"/>
            <a:ext cx="417195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2C2C2C"/>
                </a:solidFill>
                <a:latin typeface="Noto Sans" pitchFamily="34" charset="0"/>
                <a:ea typeface="Noto Sans" pitchFamily="34" charset="-122"/>
                <a:cs typeface="Noto Sans" pitchFamily="34" charset="-120"/>
              </a:rPr>
              <a:t>Image Labeling</a:t>
            </a:r>
            <a:endParaRPr lang="en-US" sz="885" dirty="0"/>
          </a:p>
        </p:txBody>
      </p:sp>
      <p:sp>
        <p:nvSpPr>
          <p:cNvPr id="11" name="Text 8"/>
          <p:cNvSpPr/>
          <p:nvPr/>
        </p:nvSpPr>
        <p:spPr>
          <a:xfrm>
            <a:off x="4686300" y="3174643"/>
            <a:ext cx="4171950" cy="150019"/>
          </a:xfrm>
          <a:prstGeom prst="rect">
            <a:avLst/>
          </a:prstGeom>
          <a:noFill/>
          <a:ln/>
        </p:spPr>
        <p:txBody>
          <a:bodyPr wrap="none" lIns="0" tIns="0" rIns="0" bIns="0" rtlCol="0" anchor="t">
            <a:spAutoFit/>
          </a:bodyPr>
          <a:lstStyle/>
          <a:p>
            <a:pPr marL="0" indent="0" algn="l">
              <a:lnSpc>
                <a:spcPts val="1200"/>
              </a:lnSpc>
              <a:buNone/>
            </a:pPr>
            <a:r>
              <a:rPr lang="en-US" sz="727" dirty="0">
                <a:solidFill>
                  <a:srgbClr val="2C2C2C"/>
                </a:solidFill>
                <a:latin typeface="Noto Sans" pitchFamily="34" charset="0"/>
                <a:ea typeface="Noto Sans" pitchFamily="34" charset="-122"/>
                <a:cs typeface="Noto Sans" pitchFamily="34" charset="-120"/>
              </a:rPr>
              <a:t>Categorized fashion imagery by traditional vs. modern craftsmanship</a:t>
            </a:r>
            <a:endParaRPr lang="en-US" sz="727" dirty="0"/>
          </a:p>
        </p:txBody>
      </p:sp>
      <p:sp>
        <p:nvSpPr>
          <p:cNvPr id="12" name="Text 9"/>
          <p:cNvSpPr/>
          <p:nvPr/>
        </p:nvSpPr>
        <p:spPr>
          <a:xfrm>
            <a:off x="285750" y="3553262"/>
            <a:ext cx="417195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2C2C2C"/>
                </a:solidFill>
                <a:latin typeface="Noto Sans" pitchFamily="34" charset="0"/>
                <a:ea typeface="Noto Sans" pitchFamily="34" charset="-122"/>
                <a:cs typeface="Noto Sans" pitchFamily="34" charset="-120"/>
              </a:rPr>
              <a:t>Sentiment Analysis</a:t>
            </a:r>
            <a:endParaRPr lang="en-US" sz="885" dirty="0"/>
          </a:p>
        </p:txBody>
      </p:sp>
      <p:sp>
        <p:nvSpPr>
          <p:cNvPr id="13" name="Text 10"/>
          <p:cNvSpPr/>
          <p:nvPr/>
        </p:nvSpPr>
        <p:spPr>
          <a:xfrm>
            <a:off x="285750" y="3803293"/>
            <a:ext cx="4171950" cy="150019"/>
          </a:xfrm>
          <a:prstGeom prst="rect">
            <a:avLst/>
          </a:prstGeom>
          <a:noFill/>
          <a:ln/>
        </p:spPr>
        <p:txBody>
          <a:bodyPr wrap="none" lIns="0" tIns="0" rIns="0" bIns="0" rtlCol="0" anchor="t">
            <a:spAutoFit/>
          </a:bodyPr>
          <a:lstStyle/>
          <a:p>
            <a:pPr marL="0" indent="0" algn="l">
              <a:lnSpc>
                <a:spcPts val="1200"/>
              </a:lnSpc>
              <a:buNone/>
            </a:pPr>
            <a:r>
              <a:rPr lang="en-US" sz="727" dirty="0">
                <a:solidFill>
                  <a:srgbClr val="2C2C2C"/>
                </a:solidFill>
                <a:latin typeface="Noto Sans" pitchFamily="34" charset="0"/>
                <a:ea typeface="Noto Sans" pitchFamily="34" charset="-122"/>
                <a:cs typeface="Noto Sans" pitchFamily="34" charset="-120"/>
              </a:rPr>
              <a:t>Tracked consumer emotions and sentiment shifts across categories</a:t>
            </a:r>
            <a:endParaRPr lang="en-US" sz="727" dirty="0"/>
          </a:p>
        </p:txBody>
      </p:sp>
      <p:sp>
        <p:nvSpPr>
          <p:cNvPr id="14" name="Text 11"/>
          <p:cNvSpPr/>
          <p:nvPr/>
        </p:nvSpPr>
        <p:spPr>
          <a:xfrm>
            <a:off x="4686300" y="3553262"/>
            <a:ext cx="417195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2C2C2C"/>
                </a:solidFill>
                <a:latin typeface="Noto Sans" pitchFamily="34" charset="0"/>
                <a:ea typeface="Noto Sans" pitchFamily="34" charset="-122"/>
                <a:cs typeface="Noto Sans" pitchFamily="34" charset="-120"/>
              </a:rPr>
              <a:t>Topic Modeling</a:t>
            </a:r>
            <a:endParaRPr lang="en-US" sz="885" dirty="0"/>
          </a:p>
        </p:txBody>
      </p:sp>
      <p:sp>
        <p:nvSpPr>
          <p:cNvPr id="15" name="Text 12"/>
          <p:cNvSpPr/>
          <p:nvPr/>
        </p:nvSpPr>
        <p:spPr>
          <a:xfrm>
            <a:off x="4686300" y="3803293"/>
            <a:ext cx="4171950" cy="150019"/>
          </a:xfrm>
          <a:prstGeom prst="rect">
            <a:avLst/>
          </a:prstGeom>
          <a:noFill/>
          <a:ln/>
        </p:spPr>
        <p:txBody>
          <a:bodyPr wrap="none" lIns="0" tIns="0" rIns="0" bIns="0" rtlCol="0" anchor="t">
            <a:spAutoFit/>
          </a:bodyPr>
          <a:lstStyle/>
          <a:p>
            <a:pPr marL="0" indent="0" algn="l">
              <a:lnSpc>
                <a:spcPts val="1200"/>
              </a:lnSpc>
              <a:buNone/>
            </a:pPr>
            <a:r>
              <a:rPr lang="en-US" sz="727" dirty="0">
                <a:solidFill>
                  <a:srgbClr val="2C2C2C"/>
                </a:solidFill>
                <a:latin typeface="Noto Sans" pitchFamily="34" charset="0"/>
                <a:ea typeface="Noto Sans" pitchFamily="34" charset="-122"/>
                <a:cs typeface="Noto Sans" pitchFamily="34" charset="-120"/>
              </a:rPr>
              <a:t>Uncovered emerging themes: sustainable luxury, heritage, fusion fashion</a:t>
            </a:r>
            <a:endParaRPr lang="en-US" sz="72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7991568" y="-142875"/>
            <a:ext cx="866682" cy="1928813"/>
          </a:xfrm>
          <a:prstGeom prst="rect">
            <a:avLst/>
          </a:prstGeom>
          <a:noFill/>
          <a:ln/>
        </p:spPr>
        <p:txBody>
          <a:bodyPr wrap="none" lIns="0" tIns="0" rIns="0" bIns="0" rtlCol="0" anchor="t">
            <a:spAutoFit/>
          </a:bodyPr>
          <a:lstStyle/>
          <a:p>
            <a:pPr marL="0" indent="0" algn="l">
              <a:lnSpc>
                <a:spcPts val="15200"/>
              </a:lnSpc>
              <a:buNone/>
            </a:pPr>
            <a:r>
              <a:rPr lang="en-US" sz="9327" b="1" dirty="0">
                <a:solidFill>
                  <a:srgbClr val="A0907A">
                    <a:alpha val="8000"/>
                  </a:srgbClr>
                </a:solidFill>
                <a:latin typeface="Noto Sans" pitchFamily="34" charset="0"/>
                <a:ea typeface="Noto Sans" pitchFamily="34" charset="-122"/>
                <a:cs typeface="Noto Sans" pitchFamily="34" charset="-120"/>
              </a:rPr>
              <a:t>B</a:t>
            </a:r>
            <a:endParaRPr lang="en-US" sz="9327" dirty="0"/>
          </a:p>
        </p:txBody>
      </p:sp>
      <p:pic>
        <p:nvPicPr>
          <p:cNvPr id="4" name="Image 1" descr="preencoded.png"/>
          <p:cNvPicPr>
            <a:picLocks noChangeAspect="1"/>
          </p:cNvPicPr>
          <p:nvPr/>
        </p:nvPicPr>
        <p:blipFill>
          <a:blip r:embed="rId4"/>
          <a:stretch>
            <a:fillRect/>
          </a:stretch>
        </p:blipFill>
        <p:spPr>
          <a:xfrm>
            <a:off x="285750" y="785813"/>
            <a:ext cx="4286250" cy="3571875"/>
          </a:xfrm>
          <a:prstGeom prst="rect">
            <a:avLst/>
          </a:prstGeom>
        </p:spPr>
      </p:pic>
      <p:sp>
        <p:nvSpPr>
          <p:cNvPr id="5" name="Text 1"/>
          <p:cNvSpPr/>
          <p:nvPr/>
        </p:nvSpPr>
        <p:spPr>
          <a:xfrm>
            <a:off x="4914900" y="723695"/>
            <a:ext cx="3943350" cy="128588"/>
          </a:xfrm>
          <a:prstGeom prst="rect">
            <a:avLst/>
          </a:prstGeom>
          <a:noFill/>
          <a:ln/>
        </p:spPr>
        <p:txBody>
          <a:bodyPr wrap="none" lIns="0" tIns="0" rIns="0" bIns="0" rtlCol="0" anchor="t">
            <a:spAutoFit/>
          </a:bodyPr>
          <a:lstStyle/>
          <a:p>
            <a:pPr marL="0" indent="0" algn="l">
              <a:lnSpc>
                <a:spcPts val="1000"/>
              </a:lnSpc>
              <a:buNone/>
            </a:pPr>
            <a:r>
              <a:rPr lang="en-US" sz="621" kern="0" spc="2" dirty="0">
                <a:solidFill>
                  <a:srgbClr val="A0907A"/>
                </a:solidFill>
                <a:latin typeface="Noto Sans" pitchFamily="34" charset="0"/>
                <a:ea typeface="Noto Sans" pitchFamily="34" charset="-122"/>
                <a:cs typeface="Noto Sans" pitchFamily="34" charset="-120"/>
              </a:rPr>
              <a:t>TOPIC ANALYSIS</a:t>
            </a:r>
            <a:endParaRPr lang="en-US" sz="621" dirty="0"/>
          </a:p>
        </p:txBody>
      </p:sp>
      <p:sp>
        <p:nvSpPr>
          <p:cNvPr id="6" name="Text 2"/>
          <p:cNvSpPr/>
          <p:nvPr/>
        </p:nvSpPr>
        <p:spPr>
          <a:xfrm>
            <a:off x="4914900" y="909433"/>
            <a:ext cx="3943350" cy="1131503"/>
          </a:xfrm>
          <a:prstGeom prst="rect">
            <a:avLst/>
          </a:prstGeom>
          <a:noFill/>
          <a:ln/>
        </p:spPr>
        <p:txBody>
          <a:bodyPr wrap="square" lIns="0" tIns="0" rIns="0" bIns="0" rtlCol="0" anchor="t">
            <a:spAutoFit/>
          </a:bodyPr>
          <a:lstStyle/>
          <a:p>
            <a:pPr marL="0" indent="0" algn="l">
              <a:lnSpc>
                <a:spcPts val="3000"/>
              </a:lnSpc>
              <a:buNone/>
            </a:pPr>
            <a:r>
              <a:rPr lang="en-US" sz="2436" b="1" dirty="0">
                <a:solidFill>
                  <a:srgbClr val="2C2C2C"/>
                </a:solidFill>
                <a:latin typeface="Noto Sans" pitchFamily="34" charset="0"/>
                <a:ea typeface="Noto Sans" pitchFamily="34" charset="-122"/>
                <a:cs typeface="Noto Sans" pitchFamily="34" charset="-120"/>
              </a:rPr>
              <a:t>Topic Modeling: Unveiling Fashion's Editorial DNA</a:t>
            </a:r>
            <a:endParaRPr lang="en-US" sz="2436" dirty="0"/>
          </a:p>
        </p:txBody>
      </p:sp>
      <p:sp>
        <p:nvSpPr>
          <p:cNvPr id="7" name="Text 3"/>
          <p:cNvSpPr/>
          <p:nvPr/>
        </p:nvSpPr>
        <p:spPr>
          <a:xfrm>
            <a:off x="4914900" y="2155236"/>
            <a:ext cx="3943350" cy="685800"/>
          </a:xfrm>
          <a:prstGeom prst="rect">
            <a:avLst/>
          </a:prstGeom>
          <a:noFill/>
          <a:ln/>
        </p:spPr>
        <p:txBody>
          <a:bodyPr wrap="square" lIns="0" tIns="0" rIns="0" bIns="0" rtlCol="0" anchor="t">
            <a:spAutoFit/>
          </a:bodyPr>
          <a:lstStyle/>
          <a:p>
            <a:pPr marL="0" indent="0" algn="l">
              <a:lnSpc>
                <a:spcPts val="1400"/>
              </a:lnSpc>
              <a:buNone/>
            </a:pPr>
            <a:r>
              <a:rPr lang="en-US" sz="780" dirty="0">
                <a:solidFill>
                  <a:srgbClr val="2C2C2C"/>
                </a:solidFill>
                <a:latin typeface="Noto Sans" pitchFamily="34" charset="0"/>
                <a:ea typeface="Noto Sans" pitchFamily="34" charset="-122"/>
                <a:cs typeface="Noto Sans" pitchFamily="34" charset="-120"/>
              </a:rPr>
              <a:t>Applied LDA topic modeling on ~1,000 Vogue India articles, extracting 5 recurring themes. This reveals that heritage and modernity coexist, with editorial coverage mirroring sentiment shifts toward authenticity and craftsmanship over fast fashion narratives.</a:t>
            </a:r>
            <a:endParaRPr lang="en-US" sz="780" dirty="0"/>
          </a:p>
        </p:txBody>
      </p:sp>
      <p:sp>
        <p:nvSpPr>
          <p:cNvPr id="8" name="Text 4"/>
          <p:cNvSpPr/>
          <p:nvPr/>
        </p:nvSpPr>
        <p:spPr>
          <a:xfrm>
            <a:off x="4914900" y="2955336"/>
            <a:ext cx="3943350" cy="445759"/>
          </a:xfrm>
          <a:prstGeom prst="rect">
            <a:avLst/>
          </a:prstGeom>
          <a:noFill/>
          <a:ln/>
        </p:spPr>
        <p:txBody>
          <a:bodyPr wrap="square" lIns="0" tIns="0" rIns="0" bIns="0" rtlCol="0" anchor="t">
            <a:spAutoFit/>
          </a:bodyPr>
          <a:lstStyle/>
          <a:p>
            <a:pPr marL="0" indent="0" algn="l">
              <a:lnSpc>
                <a:spcPts val="1800"/>
              </a:lnSpc>
              <a:buNone/>
            </a:pPr>
            <a:r>
              <a:rPr lang="en-US" sz="1193" b="1" i="1" dirty="0">
                <a:solidFill>
                  <a:srgbClr val="A0907A"/>
                </a:solidFill>
                <a:latin typeface="Noto Sans" pitchFamily="34" charset="0"/>
                <a:ea typeface="Noto Sans" pitchFamily="34" charset="-122"/>
                <a:cs typeface="Noto Sans" pitchFamily="34" charset="-120"/>
              </a:rPr>
              <a:t>"Editorial coverage mirrors sentiment evolution."</a:t>
            </a:r>
            <a:endParaRPr lang="en-US" sz="1193" dirty="0"/>
          </a:p>
        </p:txBody>
      </p:sp>
      <p:sp>
        <p:nvSpPr>
          <p:cNvPr id="9" name="Text 5"/>
          <p:cNvSpPr/>
          <p:nvPr/>
        </p:nvSpPr>
        <p:spPr>
          <a:xfrm>
            <a:off x="4914900" y="3515395"/>
            <a:ext cx="1914525"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Traditional &amp; Bridal</a:t>
            </a:r>
            <a:endParaRPr lang="en-US" sz="784" dirty="0"/>
          </a:p>
        </p:txBody>
      </p:sp>
      <p:sp>
        <p:nvSpPr>
          <p:cNvPr id="10" name="Text 6"/>
          <p:cNvSpPr/>
          <p:nvPr/>
        </p:nvSpPr>
        <p:spPr>
          <a:xfrm>
            <a:off x="4914900" y="3715420"/>
            <a:ext cx="1914525" cy="260021"/>
          </a:xfrm>
          <a:prstGeom prst="rect">
            <a:avLst/>
          </a:prstGeom>
          <a:noFill/>
          <a:ln/>
        </p:spPr>
        <p:txBody>
          <a:bodyPr wrap="square" lIns="0" tIns="0" rIns="0" bIns="0" rtlCol="0" anchor="t">
            <a:spAutoFit/>
          </a:bodyPr>
          <a:lstStyle/>
          <a:p>
            <a:pPr marL="0" indent="0" algn="l">
              <a:lnSpc>
                <a:spcPts val="1000"/>
              </a:lnSpc>
              <a:buNone/>
            </a:pPr>
            <a:r>
              <a:rPr lang="en-US" sz="674" dirty="0">
                <a:solidFill>
                  <a:srgbClr val="2C2C2C"/>
                </a:solidFill>
                <a:latin typeface="Noto Sans" pitchFamily="34" charset="0"/>
                <a:ea typeface="Noto Sans" pitchFamily="34" charset="-122"/>
                <a:cs typeface="Noto Sans" pitchFamily="34" charset="-120"/>
              </a:rPr>
              <a:t>22% - Heritage, craftsmanship, cultural identity</a:t>
            </a:r>
            <a:endParaRPr lang="en-US" sz="674" dirty="0"/>
          </a:p>
        </p:txBody>
      </p:sp>
      <p:sp>
        <p:nvSpPr>
          <p:cNvPr id="11" name="Text 7"/>
          <p:cNvSpPr/>
          <p:nvPr/>
        </p:nvSpPr>
        <p:spPr>
          <a:xfrm>
            <a:off x="6943725" y="3515395"/>
            <a:ext cx="1914525"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Global Lifestyle</a:t>
            </a:r>
            <a:endParaRPr lang="en-US" sz="784" dirty="0"/>
          </a:p>
        </p:txBody>
      </p:sp>
      <p:sp>
        <p:nvSpPr>
          <p:cNvPr id="12" name="Text 8"/>
          <p:cNvSpPr/>
          <p:nvPr/>
        </p:nvSpPr>
        <p:spPr>
          <a:xfrm>
            <a:off x="6943725" y="3715420"/>
            <a:ext cx="1914525" cy="130011"/>
          </a:xfrm>
          <a:prstGeom prst="rect">
            <a:avLst/>
          </a:prstGeom>
          <a:noFill/>
          <a:ln/>
        </p:spPr>
        <p:txBody>
          <a:bodyPr wrap="none" lIns="0" tIns="0" rIns="0" bIns="0" rtlCol="0" anchor="t">
            <a:spAutoFit/>
          </a:bodyPr>
          <a:lstStyle/>
          <a:p>
            <a:pPr marL="0" indent="0" algn="l">
              <a:lnSpc>
                <a:spcPts val="1000"/>
              </a:lnSpc>
              <a:buNone/>
            </a:pPr>
            <a:r>
              <a:rPr lang="en-US" sz="674" dirty="0">
                <a:solidFill>
                  <a:srgbClr val="2C2C2C"/>
                </a:solidFill>
                <a:latin typeface="Noto Sans" pitchFamily="34" charset="0"/>
                <a:ea typeface="Noto Sans" pitchFamily="34" charset="-122"/>
                <a:cs typeface="Noto Sans" pitchFamily="34" charset="-120"/>
              </a:rPr>
              <a:t>24% - Designer brands, global perspectives</a:t>
            </a:r>
            <a:endParaRPr lang="en-US" sz="674" dirty="0"/>
          </a:p>
        </p:txBody>
      </p:sp>
      <p:sp>
        <p:nvSpPr>
          <p:cNvPr id="13" name="Text 9"/>
          <p:cNvSpPr/>
          <p:nvPr/>
        </p:nvSpPr>
        <p:spPr>
          <a:xfrm>
            <a:off x="4914900" y="4089741"/>
            <a:ext cx="1914525"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Casual &amp; Streetwear</a:t>
            </a:r>
            <a:endParaRPr lang="en-US" sz="784" dirty="0"/>
          </a:p>
        </p:txBody>
      </p:sp>
      <p:sp>
        <p:nvSpPr>
          <p:cNvPr id="14" name="Text 10"/>
          <p:cNvSpPr/>
          <p:nvPr/>
        </p:nvSpPr>
        <p:spPr>
          <a:xfrm>
            <a:off x="4914900" y="4289766"/>
            <a:ext cx="1914525" cy="130011"/>
          </a:xfrm>
          <a:prstGeom prst="rect">
            <a:avLst/>
          </a:prstGeom>
          <a:noFill/>
          <a:ln/>
        </p:spPr>
        <p:txBody>
          <a:bodyPr wrap="none" lIns="0" tIns="0" rIns="0" bIns="0" rtlCol="0" anchor="t">
            <a:spAutoFit/>
          </a:bodyPr>
          <a:lstStyle/>
          <a:p>
            <a:pPr marL="0" indent="0" algn="l">
              <a:lnSpc>
                <a:spcPts val="1000"/>
              </a:lnSpc>
              <a:buNone/>
            </a:pPr>
            <a:r>
              <a:rPr lang="en-US" sz="674" dirty="0">
                <a:solidFill>
                  <a:srgbClr val="2C2C2C"/>
                </a:solidFill>
                <a:latin typeface="Noto Sans" pitchFamily="34" charset="0"/>
                <a:ea typeface="Noto Sans" pitchFamily="34" charset="-122"/>
                <a:cs typeface="Noto Sans" pitchFamily="34" charset="-120"/>
              </a:rPr>
              <a:t>18% - Everyday wear, seasonal trends</a:t>
            </a:r>
            <a:endParaRPr lang="en-US" sz="674" dirty="0"/>
          </a:p>
        </p:txBody>
      </p:sp>
      <p:sp>
        <p:nvSpPr>
          <p:cNvPr id="15" name="Text 11"/>
          <p:cNvSpPr/>
          <p:nvPr/>
        </p:nvSpPr>
        <p:spPr>
          <a:xfrm>
            <a:off x="6943725" y="4089741"/>
            <a:ext cx="1914525"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Runway &amp; Celebrity</a:t>
            </a:r>
            <a:endParaRPr lang="en-US" sz="784" dirty="0"/>
          </a:p>
        </p:txBody>
      </p:sp>
      <p:sp>
        <p:nvSpPr>
          <p:cNvPr id="16" name="Text 12"/>
          <p:cNvSpPr/>
          <p:nvPr/>
        </p:nvSpPr>
        <p:spPr>
          <a:xfrm>
            <a:off x="6943725" y="4289766"/>
            <a:ext cx="1914525" cy="130011"/>
          </a:xfrm>
          <a:prstGeom prst="rect">
            <a:avLst/>
          </a:prstGeom>
          <a:noFill/>
          <a:ln/>
        </p:spPr>
        <p:txBody>
          <a:bodyPr wrap="none" lIns="0" tIns="0" rIns="0" bIns="0" rtlCol="0" anchor="t">
            <a:spAutoFit/>
          </a:bodyPr>
          <a:lstStyle/>
          <a:p>
            <a:pPr marL="0" indent="0" algn="l">
              <a:lnSpc>
                <a:spcPts val="1000"/>
              </a:lnSpc>
              <a:buNone/>
            </a:pPr>
            <a:r>
              <a:rPr lang="en-US" sz="674" dirty="0">
                <a:solidFill>
                  <a:srgbClr val="2C2C2C"/>
                </a:solidFill>
                <a:latin typeface="Noto Sans" pitchFamily="34" charset="0"/>
                <a:ea typeface="Noto Sans" pitchFamily="34" charset="-122"/>
                <a:cs typeface="Noto Sans" pitchFamily="34" charset="-120"/>
              </a:rPr>
              <a:t>21% - Red-carpet, runway collections</a:t>
            </a:r>
            <a:endParaRPr lang="en-US" sz="67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D0439A8-C3C3-27D9-90CF-F2C4CFB67F68}"/>
              </a:ext>
            </a:extLst>
          </p:cNvPr>
          <p:cNvPicPr>
            <a:picLocks noChangeAspect="1"/>
          </p:cNvPicPr>
          <p:nvPr/>
        </p:nvPicPr>
        <p:blipFill>
          <a:blip r:embed="rId2"/>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489930E5-C56C-624D-FF48-419D5BE93EC1}"/>
              </a:ext>
            </a:extLst>
          </p:cNvPr>
          <p:cNvPicPr>
            <a:picLocks noChangeAspect="1"/>
          </p:cNvPicPr>
          <p:nvPr/>
        </p:nvPicPr>
        <p:blipFill>
          <a:blip r:embed="rId3"/>
          <a:stretch>
            <a:fillRect/>
          </a:stretch>
        </p:blipFill>
        <p:spPr>
          <a:xfrm>
            <a:off x="232866" y="0"/>
            <a:ext cx="3802105" cy="3743611"/>
          </a:xfrm>
          <a:prstGeom prst="rect">
            <a:avLst/>
          </a:prstGeom>
        </p:spPr>
      </p:pic>
      <p:pic>
        <p:nvPicPr>
          <p:cNvPr id="6" name="Picture 5">
            <a:extLst>
              <a:ext uri="{FF2B5EF4-FFF2-40B4-BE49-F238E27FC236}">
                <a16:creationId xmlns:a16="http://schemas.microsoft.com/office/drawing/2014/main" id="{03B4837B-CF0D-EC82-8C47-001C23FB9A70}"/>
              </a:ext>
            </a:extLst>
          </p:cNvPr>
          <p:cNvPicPr>
            <a:picLocks noChangeAspect="1"/>
          </p:cNvPicPr>
          <p:nvPr/>
        </p:nvPicPr>
        <p:blipFill>
          <a:blip r:embed="rId4"/>
          <a:stretch>
            <a:fillRect/>
          </a:stretch>
        </p:blipFill>
        <p:spPr>
          <a:xfrm>
            <a:off x="4446806" y="157646"/>
            <a:ext cx="4285358" cy="3743611"/>
          </a:xfrm>
          <a:prstGeom prst="rect">
            <a:avLst/>
          </a:prstGeom>
        </p:spPr>
      </p:pic>
      <p:pic>
        <p:nvPicPr>
          <p:cNvPr id="8" name="Picture 7">
            <a:extLst>
              <a:ext uri="{FF2B5EF4-FFF2-40B4-BE49-F238E27FC236}">
                <a16:creationId xmlns:a16="http://schemas.microsoft.com/office/drawing/2014/main" id="{DC259243-13F1-8628-0706-56741A832EAC}"/>
              </a:ext>
            </a:extLst>
          </p:cNvPr>
          <p:cNvPicPr>
            <a:picLocks noChangeAspect="1"/>
          </p:cNvPicPr>
          <p:nvPr/>
        </p:nvPicPr>
        <p:blipFill>
          <a:blip r:embed="rId5"/>
          <a:stretch>
            <a:fillRect/>
          </a:stretch>
        </p:blipFill>
        <p:spPr>
          <a:xfrm>
            <a:off x="2402254" y="3336644"/>
            <a:ext cx="3677270" cy="1698172"/>
          </a:xfrm>
          <a:prstGeom prst="rect">
            <a:avLst/>
          </a:prstGeom>
        </p:spPr>
      </p:pic>
    </p:spTree>
    <p:extLst>
      <p:ext uri="{BB962C8B-B14F-4D97-AF65-F5344CB8AC3E}">
        <p14:creationId xmlns:p14="http://schemas.microsoft.com/office/powerpoint/2010/main" val="374294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8152302" y="-142875"/>
            <a:ext cx="705948" cy="1928813"/>
          </a:xfrm>
          <a:prstGeom prst="rect">
            <a:avLst/>
          </a:prstGeom>
          <a:noFill/>
          <a:ln/>
        </p:spPr>
        <p:txBody>
          <a:bodyPr wrap="none" lIns="0" tIns="0" rIns="0" bIns="0" rtlCol="0" anchor="t">
            <a:spAutoFit/>
          </a:bodyPr>
          <a:lstStyle/>
          <a:p>
            <a:pPr marL="0" indent="0" algn="l">
              <a:lnSpc>
                <a:spcPts val="15200"/>
              </a:lnSpc>
              <a:buNone/>
            </a:pPr>
            <a:r>
              <a:rPr lang="en-US" sz="9327" b="1" dirty="0">
                <a:solidFill>
                  <a:srgbClr val="A0907A">
                    <a:alpha val="8000"/>
                  </a:srgbClr>
                </a:solidFill>
                <a:latin typeface="Noto Sans" pitchFamily="34" charset="0"/>
                <a:ea typeface="Noto Sans" pitchFamily="34" charset="-122"/>
                <a:cs typeface="Noto Sans" pitchFamily="34" charset="-120"/>
              </a:rPr>
              <a:t>E</a:t>
            </a:r>
            <a:endParaRPr lang="en-US" sz="9327" dirty="0"/>
          </a:p>
        </p:txBody>
      </p:sp>
      <p:sp>
        <p:nvSpPr>
          <p:cNvPr id="4" name="Text 1"/>
          <p:cNvSpPr/>
          <p:nvPr/>
        </p:nvSpPr>
        <p:spPr>
          <a:xfrm>
            <a:off x="228600" y="228600"/>
            <a:ext cx="8686800" cy="128588"/>
          </a:xfrm>
          <a:prstGeom prst="rect">
            <a:avLst/>
          </a:prstGeom>
          <a:noFill/>
          <a:ln/>
        </p:spPr>
        <p:txBody>
          <a:bodyPr wrap="none" lIns="0" tIns="0" rIns="0" bIns="0" rtlCol="0" anchor="t">
            <a:spAutoFit/>
          </a:bodyPr>
          <a:lstStyle/>
          <a:p>
            <a:pPr marL="0" indent="0" algn="l">
              <a:lnSpc>
                <a:spcPts val="1000"/>
              </a:lnSpc>
              <a:buNone/>
            </a:pPr>
            <a:r>
              <a:rPr lang="en-US" sz="621" kern="0" spc="2" dirty="0">
                <a:solidFill>
                  <a:srgbClr val="A0907A"/>
                </a:solidFill>
                <a:latin typeface="Noto Sans" pitchFamily="34" charset="0"/>
                <a:ea typeface="Noto Sans" pitchFamily="34" charset="-122"/>
                <a:cs typeface="Noto Sans" pitchFamily="34" charset="-120"/>
              </a:rPr>
              <a:t>HERITAGE &amp; INNOVATION</a:t>
            </a:r>
            <a:endParaRPr lang="en-US" sz="621" dirty="0"/>
          </a:p>
        </p:txBody>
      </p:sp>
      <p:sp>
        <p:nvSpPr>
          <p:cNvPr id="5" name="Text 2"/>
          <p:cNvSpPr/>
          <p:nvPr/>
        </p:nvSpPr>
        <p:spPr>
          <a:xfrm>
            <a:off x="228600" y="385763"/>
            <a:ext cx="8686800" cy="754335"/>
          </a:xfrm>
          <a:prstGeom prst="rect">
            <a:avLst/>
          </a:prstGeom>
          <a:noFill/>
          <a:ln/>
        </p:spPr>
        <p:txBody>
          <a:bodyPr wrap="square" lIns="0" tIns="0" rIns="0" bIns="0" rtlCol="0" anchor="t">
            <a:spAutoFit/>
          </a:bodyPr>
          <a:lstStyle/>
          <a:p>
            <a:pPr marL="0" indent="0" algn="l">
              <a:lnSpc>
                <a:spcPts val="3000"/>
              </a:lnSpc>
              <a:buNone/>
            </a:pPr>
            <a:r>
              <a:rPr lang="en-US" sz="2436" b="1" dirty="0">
                <a:solidFill>
                  <a:srgbClr val="2C2C2C"/>
                </a:solidFill>
                <a:latin typeface="Noto Sans" pitchFamily="34" charset="0"/>
                <a:ea typeface="Noto Sans" pitchFamily="34" charset="-122"/>
                <a:cs typeface="Noto Sans" pitchFamily="34" charset="-120"/>
              </a:rPr>
              <a:t>The Haute Couture Renaissance: Designer Prominence &amp; Artisan Empowerment</a:t>
            </a:r>
            <a:endParaRPr lang="en-US" sz="2436" dirty="0"/>
          </a:p>
        </p:txBody>
      </p:sp>
      <p:sp>
        <p:nvSpPr>
          <p:cNvPr id="6" name="Text 3"/>
          <p:cNvSpPr/>
          <p:nvPr/>
        </p:nvSpPr>
        <p:spPr>
          <a:xfrm>
            <a:off x="228600" y="1225823"/>
            <a:ext cx="868680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Labour Hours Articles: Evolution, Not Glorification</a:t>
            </a:r>
            <a:endParaRPr lang="en-US" sz="784" dirty="0"/>
          </a:p>
        </p:txBody>
      </p:sp>
      <p:sp>
        <p:nvSpPr>
          <p:cNvPr id="7" name="Text 4"/>
          <p:cNvSpPr/>
          <p:nvPr/>
        </p:nvSpPr>
        <p:spPr>
          <a:xfrm>
            <a:off x="228600" y="1440135"/>
            <a:ext cx="8686800" cy="150019"/>
          </a:xfrm>
          <a:prstGeom prst="rect">
            <a:avLst/>
          </a:prstGeom>
          <a:noFill/>
          <a:ln/>
        </p:spPr>
        <p:txBody>
          <a:bodyPr wrap="none" lIns="0" tIns="0" rIns="0" bIns="0" rtlCol="0" anchor="t">
            <a:spAutoFit/>
          </a:bodyPr>
          <a:lstStyle/>
          <a:p>
            <a:pPr marL="0" indent="0" algn="l">
              <a:lnSpc>
                <a:spcPts val="1200"/>
              </a:lnSpc>
              <a:buNone/>
            </a:pPr>
            <a:r>
              <a:rPr lang="en-US" sz="727" dirty="0">
                <a:solidFill>
                  <a:srgbClr val="2C2C2C"/>
                </a:solidFill>
                <a:latin typeface="Noto Sans" pitchFamily="34" charset="0"/>
                <a:ea typeface="Noto Sans" pitchFamily="34" charset="-122"/>
                <a:cs typeface="Noto Sans" pitchFamily="34" charset="-120"/>
              </a:rPr>
              <a:t>Vogue India's coverage of labour-intensive craftsmanship reflects haute couture's growing prominence in India:</a:t>
            </a:r>
            <a:endParaRPr lang="en-US" sz="727" dirty="0"/>
          </a:p>
        </p:txBody>
      </p:sp>
      <p:sp>
        <p:nvSpPr>
          <p:cNvPr id="8" name="Text 5"/>
          <p:cNvSpPr/>
          <p:nvPr/>
        </p:nvSpPr>
        <p:spPr>
          <a:xfrm>
            <a:off x="228600" y="1647304"/>
            <a:ext cx="271267" cy="150019"/>
          </a:xfrm>
          <a:prstGeom prst="rect">
            <a:avLst/>
          </a:prstGeom>
          <a:noFill/>
          <a:ln/>
        </p:spPr>
        <p:txBody>
          <a:bodyPr wrap="none" lIns="0" tIns="0" rIns="0" bIns="0" rtlCol="0" anchor="t">
            <a:spAutoFit/>
          </a:bodyPr>
          <a:lstStyle/>
          <a:p>
            <a:pPr marL="0" indent="0" algn="ctr">
              <a:lnSpc>
                <a:spcPts val="1200"/>
              </a:lnSpc>
              <a:buNone/>
            </a:pPr>
            <a:r>
              <a:rPr lang="en-US" sz="683" b="1" dirty="0">
                <a:solidFill>
                  <a:srgbClr val="A0907A"/>
                </a:solidFill>
                <a:latin typeface="Noto Sans" pitchFamily="34" charset="0"/>
                <a:ea typeface="Noto Sans" pitchFamily="34" charset="-122"/>
                <a:cs typeface="Noto Sans" pitchFamily="34" charset="-120"/>
              </a:rPr>
              <a:t>2023</a:t>
            </a:r>
            <a:endParaRPr lang="en-US" sz="683" dirty="0"/>
          </a:p>
        </p:txBody>
      </p:sp>
      <p:sp>
        <p:nvSpPr>
          <p:cNvPr id="9" name="Text 6"/>
          <p:cNvSpPr/>
          <p:nvPr/>
        </p:nvSpPr>
        <p:spPr>
          <a:xfrm>
            <a:off x="228600" y="1797323"/>
            <a:ext cx="271267" cy="342900"/>
          </a:xfrm>
          <a:prstGeom prst="rect">
            <a:avLst/>
          </a:prstGeom>
          <a:noFill/>
          <a:ln/>
        </p:spPr>
        <p:txBody>
          <a:bodyPr wrap="none" lIns="0" tIns="0" rIns="0" bIns="0" rtlCol="0" anchor="t">
            <a:spAutoFit/>
          </a:bodyPr>
          <a:lstStyle/>
          <a:p>
            <a:pPr marL="0" indent="0" algn="ctr">
              <a:lnSpc>
                <a:spcPts val="2700"/>
              </a:lnSpc>
              <a:buNone/>
            </a:pPr>
            <a:r>
              <a:rPr lang="en-US" sz="1602" b="1" dirty="0">
                <a:solidFill>
                  <a:srgbClr val="2C2C2C"/>
                </a:solidFill>
                <a:latin typeface="Noto Sans" pitchFamily="34" charset="0"/>
                <a:ea typeface="Noto Sans" pitchFamily="34" charset="-122"/>
                <a:cs typeface="Noto Sans" pitchFamily="34" charset="-120"/>
              </a:rPr>
              <a:t>4</a:t>
            </a:r>
            <a:endParaRPr lang="en-US" sz="1602" dirty="0"/>
          </a:p>
        </p:txBody>
      </p:sp>
      <p:sp>
        <p:nvSpPr>
          <p:cNvPr id="10" name="Text 7"/>
          <p:cNvSpPr/>
          <p:nvPr/>
        </p:nvSpPr>
        <p:spPr>
          <a:xfrm>
            <a:off x="228600" y="2140223"/>
            <a:ext cx="271267" cy="117872"/>
          </a:xfrm>
          <a:prstGeom prst="rect">
            <a:avLst/>
          </a:prstGeom>
          <a:noFill/>
          <a:ln/>
        </p:spPr>
        <p:txBody>
          <a:bodyPr wrap="none" lIns="0" tIns="0" rIns="0" bIns="0" rtlCol="0" anchor="t">
            <a:spAutoFit/>
          </a:bodyPr>
          <a:lstStyle/>
          <a:p>
            <a:pPr marL="0" indent="0" algn="ctr">
              <a:lnSpc>
                <a:spcPts val="900"/>
              </a:lnSpc>
              <a:buNone/>
            </a:pPr>
            <a:r>
              <a:rPr lang="en-US" sz="568" dirty="0">
                <a:solidFill>
                  <a:srgbClr val="2C2C2C"/>
                </a:solidFill>
                <a:latin typeface="Noto Sans" pitchFamily="34" charset="0"/>
                <a:ea typeface="Noto Sans" pitchFamily="34" charset="-122"/>
                <a:cs typeface="Noto Sans" pitchFamily="34" charset="-120"/>
              </a:rPr>
              <a:t>Articles</a:t>
            </a:r>
            <a:endParaRPr lang="en-US" sz="568" dirty="0"/>
          </a:p>
        </p:txBody>
      </p:sp>
      <p:sp>
        <p:nvSpPr>
          <p:cNvPr id="11" name="Text 8"/>
          <p:cNvSpPr/>
          <p:nvPr/>
        </p:nvSpPr>
        <p:spPr>
          <a:xfrm>
            <a:off x="814192" y="1647304"/>
            <a:ext cx="271267" cy="150019"/>
          </a:xfrm>
          <a:prstGeom prst="rect">
            <a:avLst/>
          </a:prstGeom>
          <a:noFill/>
          <a:ln/>
        </p:spPr>
        <p:txBody>
          <a:bodyPr wrap="none" lIns="0" tIns="0" rIns="0" bIns="0" rtlCol="0" anchor="t">
            <a:spAutoFit/>
          </a:bodyPr>
          <a:lstStyle/>
          <a:p>
            <a:pPr marL="0" indent="0" algn="ctr">
              <a:lnSpc>
                <a:spcPts val="1200"/>
              </a:lnSpc>
              <a:buNone/>
            </a:pPr>
            <a:r>
              <a:rPr lang="en-US" sz="683" b="1" dirty="0">
                <a:solidFill>
                  <a:srgbClr val="A0907A"/>
                </a:solidFill>
                <a:latin typeface="Noto Sans" pitchFamily="34" charset="0"/>
                <a:ea typeface="Noto Sans" pitchFamily="34" charset="-122"/>
                <a:cs typeface="Noto Sans" pitchFamily="34" charset="-120"/>
              </a:rPr>
              <a:t>2024</a:t>
            </a:r>
            <a:endParaRPr lang="en-US" sz="683" dirty="0"/>
          </a:p>
        </p:txBody>
      </p:sp>
      <p:sp>
        <p:nvSpPr>
          <p:cNvPr id="12" name="Text 9"/>
          <p:cNvSpPr/>
          <p:nvPr/>
        </p:nvSpPr>
        <p:spPr>
          <a:xfrm>
            <a:off x="814192" y="1797323"/>
            <a:ext cx="271267" cy="342900"/>
          </a:xfrm>
          <a:prstGeom prst="rect">
            <a:avLst/>
          </a:prstGeom>
          <a:noFill/>
          <a:ln/>
        </p:spPr>
        <p:txBody>
          <a:bodyPr wrap="none" lIns="0" tIns="0" rIns="0" bIns="0" rtlCol="0" anchor="t">
            <a:spAutoFit/>
          </a:bodyPr>
          <a:lstStyle/>
          <a:p>
            <a:pPr marL="0" indent="0" algn="ctr">
              <a:lnSpc>
                <a:spcPts val="2700"/>
              </a:lnSpc>
              <a:buNone/>
            </a:pPr>
            <a:r>
              <a:rPr lang="en-US" sz="1602" b="1" dirty="0">
                <a:solidFill>
                  <a:srgbClr val="2C2C2C"/>
                </a:solidFill>
                <a:latin typeface="Noto Sans" pitchFamily="34" charset="0"/>
                <a:ea typeface="Noto Sans" pitchFamily="34" charset="-122"/>
                <a:cs typeface="Noto Sans" pitchFamily="34" charset="-120"/>
              </a:rPr>
              <a:t>11</a:t>
            </a:r>
            <a:endParaRPr lang="en-US" sz="1602" dirty="0"/>
          </a:p>
        </p:txBody>
      </p:sp>
      <p:sp>
        <p:nvSpPr>
          <p:cNvPr id="13" name="Text 10"/>
          <p:cNvSpPr/>
          <p:nvPr/>
        </p:nvSpPr>
        <p:spPr>
          <a:xfrm>
            <a:off x="814192" y="2140223"/>
            <a:ext cx="271267" cy="117872"/>
          </a:xfrm>
          <a:prstGeom prst="rect">
            <a:avLst/>
          </a:prstGeom>
          <a:noFill/>
          <a:ln/>
        </p:spPr>
        <p:txBody>
          <a:bodyPr wrap="none" lIns="0" tIns="0" rIns="0" bIns="0" rtlCol="0" anchor="t">
            <a:spAutoFit/>
          </a:bodyPr>
          <a:lstStyle/>
          <a:p>
            <a:pPr marL="0" indent="0" algn="ctr">
              <a:lnSpc>
                <a:spcPts val="900"/>
              </a:lnSpc>
              <a:buNone/>
            </a:pPr>
            <a:r>
              <a:rPr lang="en-US" sz="568" dirty="0">
                <a:solidFill>
                  <a:srgbClr val="2C2C2C"/>
                </a:solidFill>
                <a:latin typeface="Noto Sans" pitchFamily="34" charset="0"/>
                <a:ea typeface="Noto Sans" pitchFamily="34" charset="-122"/>
                <a:cs typeface="Noto Sans" pitchFamily="34" charset="-120"/>
              </a:rPr>
              <a:t>Articles</a:t>
            </a:r>
            <a:endParaRPr lang="en-US" sz="568" dirty="0"/>
          </a:p>
        </p:txBody>
      </p:sp>
      <p:sp>
        <p:nvSpPr>
          <p:cNvPr id="14" name="Text 11"/>
          <p:cNvSpPr/>
          <p:nvPr/>
        </p:nvSpPr>
        <p:spPr>
          <a:xfrm>
            <a:off x="1399784" y="1647304"/>
            <a:ext cx="271267" cy="150019"/>
          </a:xfrm>
          <a:prstGeom prst="rect">
            <a:avLst/>
          </a:prstGeom>
          <a:noFill/>
          <a:ln/>
        </p:spPr>
        <p:txBody>
          <a:bodyPr wrap="none" lIns="0" tIns="0" rIns="0" bIns="0" rtlCol="0" anchor="t">
            <a:spAutoFit/>
          </a:bodyPr>
          <a:lstStyle/>
          <a:p>
            <a:pPr marL="0" indent="0" algn="ctr">
              <a:lnSpc>
                <a:spcPts val="1200"/>
              </a:lnSpc>
              <a:buNone/>
            </a:pPr>
            <a:r>
              <a:rPr lang="en-US" sz="683" b="1" dirty="0">
                <a:solidFill>
                  <a:srgbClr val="A0907A"/>
                </a:solidFill>
                <a:latin typeface="Noto Sans" pitchFamily="34" charset="0"/>
                <a:ea typeface="Noto Sans" pitchFamily="34" charset="-122"/>
                <a:cs typeface="Noto Sans" pitchFamily="34" charset="-120"/>
              </a:rPr>
              <a:t>2025</a:t>
            </a:r>
            <a:endParaRPr lang="en-US" sz="683" dirty="0"/>
          </a:p>
        </p:txBody>
      </p:sp>
      <p:sp>
        <p:nvSpPr>
          <p:cNvPr id="15" name="Text 12"/>
          <p:cNvSpPr/>
          <p:nvPr/>
        </p:nvSpPr>
        <p:spPr>
          <a:xfrm>
            <a:off x="1399784" y="1797323"/>
            <a:ext cx="271267" cy="342900"/>
          </a:xfrm>
          <a:prstGeom prst="rect">
            <a:avLst/>
          </a:prstGeom>
          <a:noFill/>
          <a:ln/>
        </p:spPr>
        <p:txBody>
          <a:bodyPr wrap="none" lIns="0" tIns="0" rIns="0" bIns="0" rtlCol="0" anchor="t">
            <a:spAutoFit/>
          </a:bodyPr>
          <a:lstStyle/>
          <a:p>
            <a:pPr marL="0" indent="0" algn="ctr">
              <a:lnSpc>
                <a:spcPts val="2700"/>
              </a:lnSpc>
              <a:buNone/>
            </a:pPr>
            <a:r>
              <a:rPr lang="en-US" sz="1602" b="1" dirty="0">
                <a:solidFill>
                  <a:srgbClr val="2C2C2C"/>
                </a:solidFill>
                <a:latin typeface="Noto Sans" pitchFamily="34" charset="0"/>
                <a:ea typeface="Noto Sans" pitchFamily="34" charset="-122"/>
                <a:cs typeface="Noto Sans" pitchFamily="34" charset="-120"/>
              </a:rPr>
              <a:t>19</a:t>
            </a:r>
            <a:endParaRPr lang="en-US" sz="1602" dirty="0"/>
          </a:p>
        </p:txBody>
      </p:sp>
      <p:sp>
        <p:nvSpPr>
          <p:cNvPr id="16" name="Text 13"/>
          <p:cNvSpPr/>
          <p:nvPr/>
        </p:nvSpPr>
        <p:spPr>
          <a:xfrm>
            <a:off x="1399784" y="2140223"/>
            <a:ext cx="271267" cy="117872"/>
          </a:xfrm>
          <a:prstGeom prst="rect">
            <a:avLst/>
          </a:prstGeom>
          <a:noFill/>
          <a:ln/>
        </p:spPr>
        <p:txBody>
          <a:bodyPr wrap="none" lIns="0" tIns="0" rIns="0" bIns="0" rtlCol="0" anchor="t">
            <a:spAutoFit/>
          </a:bodyPr>
          <a:lstStyle/>
          <a:p>
            <a:pPr marL="0" indent="0" algn="ctr">
              <a:lnSpc>
                <a:spcPts val="900"/>
              </a:lnSpc>
              <a:buNone/>
            </a:pPr>
            <a:r>
              <a:rPr lang="en-US" sz="568" dirty="0">
                <a:solidFill>
                  <a:srgbClr val="2C2C2C"/>
                </a:solidFill>
                <a:latin typeface="Noto Sans" pitchFamily="34" charset="0"/>
                <a:ea typeface="Noto Sans" pitchFamily="34" charset="-122"/>
                <a:cs typeface="Noto Sans" pitchFamily="34" charset="-120"/>
              </a:rPr>
              <a:t>Articles</a:t>
            </a:r>
            <a:endParaRPr lang="en-US" sz="568" dirty="0"/>
          </a:p>
        </p:txBody>
      </p:sp>
      <p:sp>
        <p:nvSpPr>
          <p:cNvPr id="17" name="Text 14"/>
          <p:cNvSpPr/>
          <p:nvPr/>
        </p:nvSpPr>
        <p:spPr>
          <a:xfrm>
            <a:off x="228600" y="2372395"/>
            <a:ext cx="8686800" cy="167153"/>
          </a:xfrm>
          <a:prstGeom prst="rect">
            <a:avLst/>
          </a:prstGeom>
          <a:noFill/>
          <a:ln/>
        </p:spPr>
        <p:txBody>
          <a:bodyPr wrap="none" lIns="0" tIns="0" rIns="0" bIns="0" rtlCol="0" anchor="t">
            <a:spAutoFit/>
          </a:bodyPr>
          <a:lstStyle/>
          <a:p>
            <a:pPr marL="0" indent="0" algn="l">
              <a:lnSpc>
                <a:spcPts val="1300"/>
              </a:lnSpc>
              <a:buNone/>
            </a:pPr>
            <a:r>
              <a:rPr lang="en-US" sz="885" b="1" i="1" dirty="0">
                <a:solidFill>
                  <a:srgbClr val="A0907A"/>
                </a:solidFill>
                <a:latin typeface="Noto Sans" pitchFamily="34" charset="0"/>
                <a:ea typeface="Noto Sans" pitchFamily="34" charset="-122"/>
                <a:cs typeface="Noto Sans" pitchFamily="34" charset="-120"/>
              </a:rPr>
              <a:t>This growth celebrates artisan excellence—not exploitation.</a:t>
            </a:r>
            <a:endParaRPr lang="en-US" sz="885" dirty="0"/>
          </a:p>
        </p:txBody>
      </p:sp>
      <p:sp>
        <p:nvSpPr>
          <p:cNvPr id="18" name="Text 15"/>
          <p:cNvSpPr/>
          <p:nvPr/>
        </p:nvSpPr>
        <p:spPr>
          <a:xfrm>
            <a:off x="228600" y="2682422"/>
            <a:ext cx="42862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Designer Prominence</a:t>
            </a:r>
            <a:endParaRPr lang="en-US" sz="784" dirty="0"/>
          </a:p>
        </p:txBody>
      </p:sp>
      <p:sp>
        <p:nvSpPr>
          <p:cNvPr id="19" name="Text 16"/>
          <p:cNvSpPr/>
          <p:nvPr/>
        </p:nvSpPr>
        <p:spPr>
          <a:xfrm>
            <a:off x="228600" y="2896735"/>
            <a:ext cx="4286250"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2C2C2C"/>
                </a:solidFill>
                <a:latin typeface="Noto Sans" pitchFamily="34" charset="0"/>
                <a:ea typeface="Noto Sans" pitchFamily="34" charset="-122"/>
                <a:cs typeface="Noto Sans" pitchFamily="34" charset="-120"/>
              </a:rPr>
              <a:t>Sabyasachi Mukherjee</a:t>
            </a:r>
            <a:endParaRPr lang="en-US" sz="683" dirty="0"/>
          </a:p>
        </p:txBody>
      </p:sp>
      <p:sp>
        <p:nvSpPr>
          <p:cNvPr id="20" name="Text 17"/>
          <p:cNvSpPr/>
          <p:nvPr/>
        </p:nvSpPr>
        <p:spPr>
          <a:xfrm>
            <a:off x="228600" y="3046754"/>
            <a:ext cx="4286250" cy="119993"/>
          </a:xfrm>
          <a:prstGeom prst="rect">
            <a:avLst/>
          </a:prstGeom>
          <a:noFill/>
          <a:ln/>
        </p:spPr>
        <p:txBody>
          <a:bodyPr wrap="none" lIns="0" tIns="0" rIns="0" bIns="0" rtlCol="0" anchor="t">
            <a:spAutoFit/>
          </a:bodyPr>
          <a:lstStyle/>
          <a:p>
            <a:pPr marL="0" indent="0" algn="l">
              <a:lnSpc>
                <a:spcPts val="900"/>
              </a:lnSpc>
              <a:buNone/>
            </a:pPr>
            <a:r>
              <a:rPr lang="en-US" sz="621" dirty="0">
                <a:solidFill>
                  <a:srgbClr val="2C2C2C"/>
                </a:solidFill>
                <a:latin typeface="Noto Sans" pitchFamily="34" charset="0"/>
                <a:ea typeface="Noto Sans" pitchFamily="34" charset="-122"/>
                <a:cs typeface="Noto Sans" pitchFamily="34" charset="-120"/>
              </a:rPr>
              <a:t>Engages 3,000+ artisans across 18 craft clusters in Kashmir, Uttar Pradesh, and West Bengal</a:t>
            </a:r>
            <a:endParaRPr lang="en-US" sz="621" dirty="0"/>
          </a:p>
        </p:txBody>
      </p:sp>
      <p:sp>
        <p:nvSpPr>
          <p:cNvPr id="21" name="Text 18"/>
          <p:cNvSpPr/>
          <p:nvPr/>
        </p:nvSpPr>
        <p:spPr>
          <a:xfrm>
            <a:off x="228600" y="3209609"/>
            <a:ext cx="4286250"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2C2C2C"/>
                </a:solidFill>
                <a:latin typeface="Noto Sans" pitchFamily="34" charset="0"/>
                <a:ea typeface="Noto Sans" pitchFamily="34" charset="-122"/>
                <a:cs typeface="Noto Sans" pitchFamily="34" charset="-120"/>
              </a:rPr>
              <a:t>Manish Malhotra</a:t>
            </a:r>
            <a:endParaRPr lang="en-US" sz="683" dirty="0"/>
          </a:p>
        </p:txBody>
      </p:sp>
      <p:sp>
        <p:nvSpPr>
          <p:cNvPr id="22" name="Text 19"/>
          <p:cNvSpPr/>
          <p:nvPr/>
        </p:nvSpPr>
        <p:spPr>
          <a:xfrm>
            <a:off x="228600" y="3359627"/>
            <a:ext cx="4286250" cy="119993"/>
          </a:xfrm>
          <a:prstGeom prst="rect">
            <a:avLst/>
          </a:prstGeom>
          <a:noFill/>
          <a:ln/>
        </p:spPr>
        <p:txBody>
          <a:bodyPr wrap="none" lIns="0" tIns="0" rIns="0" bIns="0" rtlCol="0" anchor="t">
            <a:spAutoFit/>
          </a:bodyPr>
          <a:lstStyle/>
          <a:p>
            <a:pPr marL="0" indent="0" algn="l">
              <a:lnSpc>
                <a:spcPts val="900"/>
              </a:lnSpc>
              <a:buNone/>
            </a:pPr>
            <a:r>
              <a:rPr lang="en-US" sz="621" dirty="0">
                <a:solidFill>
                  <a:srgbClr val="2C2C2C"/>
                </a:solidFill>
                <a:latin typeface="Noto Sans" pitchFamily="34" charset="0"/>
                <a:ea typeface="Noto Sans" pitchFamily="34" charset="-122"/>
                <a:cs typeface="Noto Sans" pitchFamily="34" charset="-120"/>
              </a:rPr>
              <a:t>Known for stunning embroidery and high-quality materials defining successful designer outfits</a:t>
            </a:r>
            <a:endParaRPr lang="en-US" sz="621" dirty="0"/>
          </a:p>
        </p:txBody>
      </p:sp>
      <p:sp>
        <p:nvSpPr>
          <p:cNvPr id="23" name="Text 20"/>
          <p:cNvSpPr/>
          <p:nvPr/>
        </p:nvSpPr>
        <p:spPr>
          <a:xfrm>
            <a:off x="228600" y="3522483"/>
            <a:ext cx="4286250"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2C2C2C"/>
                </a:solidFill>
                <a:latin typeface="Noto Sans" pitchFamily="34" charset="0"/>
                <a:ea typeface="Noto Sans" pitchFamily="34" charset="-122"/>
                <a:cs typeface="Noto Sans" pitchFamily="34" charset="-120"/>
              </a:rPr>
              <a:t>Tarun Tahiliani &amp; Rahul Mishra</a:t>
            </a:r>
            <a:endParaRPr lang="en-US" sz="683" dirty="0"/>
          </a:p>
        </p:txBody>
      </p:sp>
      <p:sp>
        <p:nvSpPr>
          <p:cNvPr id="24" name="Text 21"/>
          <p:cNvSpPr/>
          <p:nvPr/>
        </p:nvSpPr>
        <p:spPr>
          <a:xfrm>
            <a:off x="228600" y="3672501"/>
            <a:ext cx="4286250" cy="119993"/>
          </a:xfrm>
          <a:prstGeom prst="rect">
            <a:avLst/>
          </a:prstGeom>
          <a:noFill/>
          <a:ln/>
        </p:spPr>
        <p:txBody>
          <a:bodyPr wrap="none" lIns="0" tIns="0" rIns="0" bIns="0" rtlCol="0" anchor="t">
            <a:spAutoFit/>
          </a:bodyPr>
          <a:lstStyle/>
          <a:p>
            <a:pPr marL="0" indent="0" algn="l">
              <a:lnSpc>
                <a:spcPts val="900"/>
              </a:lnSpc>
              <a:buNone/>
            </a:pPr>
            <a:r>
              <a:rPr lang="en-US" sz="621" dirty="0">
                <a:solidFill>
                  <a:srgbClr val="2C2C2C"/>
                </a:solidFill>
                <a:latin typeface="Noto Sans" pitchFamily="34" charset="0"/>
                <a:ea typeface="Noto Sans" pitchFamily="34" charset="-122"/>
                <a:cs typeface="Noto Sans" pitchFamily="34" charset="-120"/>
              </a:rPr>
              <a:t>Guarantee livelihood prospects for rural craftsmen while preserving heritage</a:t>
            </a:r>
            <a:endParaRPr lang="en-US" sz="621" dirty="0"/>
          </a:p>
        </p:txBody>
      </p:sp>
      <p:sp>
        <p:nvSpPr>
          <p:cNvPr id="25" name="Text 22"/>
          <p:cNvSpPr/>
          <p:nvPr/>
        </p:nvSpPr>
        <p:spPr>
          <a:xfrm>
            <a:off x="4629150" y="2682422"/>
            <a:ext cx="42862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Artisan Empowerment</a:t>
            </a:r>
            <a:endParaRPr lang="en-US" sz="784" dirty="0"/>
          </a:p>
        </p:txBody>
      </p:sp>
      <p:sp>
        <p:nvSpPr>
          <p:cNvPr id="26" name="Text 23"/>
          <p:cNvSpPr/>
          <p:nvPr/>
        </p:nvSpPr>
        <p:spPr>
          <a:xfrm>
            <a:off x="4629150" y="2896735"/>
            <a:ext cx="4286250" cy="111426"/>
          </a:xfrm>
          <a:prstGeom prst="rect">
            <a:avLst/>
          </a:prstGeom>
          <a:noFill/>
          <a:ln/>
        </p:spPr>
        <p:txBody>
          <a:bodyPr wrap="none" lIns="0" tIns="0" rIns="0" bIns="0" rtlCol="0" anchor="t">
            <a:spAutoFit/>
          </a:bodyPr>
          <a:lstStyle/>
          <a:p>
            <a:pPr marL="0" indent="0" algn="l">
              <a:lnSpc>
                <a:spcPts val="900"/>
              </a:lnSpc>
              <a:buNone/>
            </a:pPr>
            <a:r>
              <a:rPr lang="en-US" sz="621" dirty="0">
                <a:solidFill>
                  <a:srgbClr val="2C2C2C"/>
                </a:solidFill>
                <a:latin typeface="Noto Sans" pitchFamily="34" charset="0"/>
                <a:ea typeface="Noto Sans" pitchFamily="34" charset="-122"/>
                <a:cs typeface="Noto Sans" pitchFamily="34" charset="-120"/>
              </a:rPr>
              <a:t>• </a:t>
            </a:r>
            <a:r>
              <a:rPr lang="en-US" sz="584" b="1" dirty="0">
                <a:solidFill>
                  <a:srgbClr val="2C2C2C"/>
                </a:solidFill>
                <a:latin typeface="Noto Sans" pitchFamily="34" charset="0"/>
                <a:ea typeface="Noto Sans" pitchFamily="34" charset="-122"/>
                <a:cs typeface="Noto Sans" pitchFamily="34" charset="-120"/>
              </a:rPr>
              <a:t>Livelihood Support:</a:t>
            </a:r>
            <a:r>
              <a:rPr lang="en-US" sz="621" dirty="0">
                <a:solidFill>
                  <a:srgbClr val="2C2C2C"/>
                </a:solidFill>
                <a:latin typeface="Noto Sans" pitchFamily="34" charset="0"/>
                <a:ea typeface="Noto Sans" pitchFamily="34" charset="-122"/>
                <a:cs typeface="Noto Sans" pitchFamily="34" charset="-120"/>
              </a:rPr>
              <a:t> Designers actively support traditional craft clusters</a:t>
            </a:r>
            <a:endParaRPr lang="en-US" sz="621" dirty="0"/>
          </a:p>
        </p:txBody>
      </p:sp>
      <p:sp>
        <p:nvSpPr>
          <p:cNvPr id="27" name="Text 24"/>
          <p:cNvSpPr/>
          <p:nvPr/>
        </p:nvSpPr>
        <p:spPr>
          <a:xfrm>
            <a:off x="4629150" y="3036736"/>
            <a:ext cx="4286250" cy="111426"/>
          </a:xfrm>
          <a:prstGeom prst="rect">
            <a:avLst/>
          </a:prstGeom>
          <a:noFill/>
          <a:ln/>
        </p:spPr>
        <p:txBody>
          <a:bodyPr wrap="none" lIns="0" tIns="0" rIns="0" bIns="0" rtlCol="0" anchor="t">
            <a:spAutoFit/>
          </a:bodyPr>
          <a:lstStyle/>
          <a:p>
            <a:pPr marL="0" indent="0" algn="l">
              <a:lnSpc>
                <a:spcPts val="900"/>
              </a:lnSpc>
              <a:buNone/>
            </a:pPr>
            <a:r>
              <a:rPr lang="en-US" sz="621" dirty="0">
                <a:solidFill>
                  <a:srgbClr val="2C2C2C"/>
                </a:solidFill>
                <a:latin typeface="Noto Sans" pitchFamily="34" charset="0"/>
                <a:ea typeface="Noto Sans" pitchFamily="34" charset="-122"/>
                <a:cs typeface="Noto Sans" pitchFamily="34" charset="-120"/>
              </a:rPr>
              <a:t>• </a:t>
            </a:r>
            <a:r>
              <a:rPr lang="en-US" sz="584" b="1" dirty="0">
                <a:solidFill>
                  <a:srgbClr val="2C2C2C"/>
                </a:solidFill>
                <a:latin typeface="Noto Sans" pitchFamily="34" charset="0"/>
                <a:ea typeface="Noto Sans" pitchFamily="34" charset="-122"/>
                <a:cs typeface="Noto Sans" pitchFamily="34" charset="-120"/>
              </a:rPr>
              <a:t>Heritage Preservation:</a:t>
            </a:r>
            <a:r>
              <a:rPr lang="en-US" sz="621" dirty="0">
                <a:solidFill>
                  <a:srgbClr val="2C2C2C"/>
                </a:solidFill>
                <a:latin typeface="Noto Sans" pitchFamily="34" charset="0"/>
                <a:ea typeface="Noto Sans" pitchFamily="34" charset="-122"/>
                <a:cs typeface="Noto Sans" pitchFamily="34" charset="-120"/>
              </a:rPr>
              <a:t> Couture preserves rich heritage through modern fusion</a:t>
            </a:r>
            <a:endParaRPr lang="en-US" sz="621" dirty="0"/>
          </a:p>
        </p:txBody>
      </p:sp>
      <p:sp>
        <p:nvSpPr>
          <p:cNvPr id="28" name="Text 25"/>
          <p:cNvSpPr/>
          <p:nvPr/>
        </p:nvSpPr>
        <p:spPr>
          <a:xfrm>
            <a:off x="4629150" y="3176736"/>
            <a:ext cx="4286250" cy="111426"/>
          </a:xfrm>
          <a:prstGeom prst="rect">
            <a:avLst/>
          </a:prstGeom>
          <a:noFill/>
          <a:ln/>
        </p:spPr>
        <p:txBody>
          <a:bodyPr wrap="none" lIns="0" tIns="0" rIns="0" bIns="0" rtlCol="0" anchor="t">
            <a:spAutoFit/>
          </a:bodyPr>
          <a:lstStyle/>
          <a:p>
            <a:pPr marL="0" indent="0" algn="l">
              <a:lnSpc>
                <a:spcPts val="900"/>
              </a:lnSpc>
              <a:buNone/>
            </a:pPr>
            <a:r>
              <a:rPr lang="en-US" sz="621" dirty="0">
                <a:solidFill>
                  <a:srgbClr val="2C2C2C"/>
                </a:solidFill>
                <a:latin typeface="Noto Sans" pitchFamily="34" charset="0"/>
                <a:ea typeface="Noto Sans" pitchFamily="34" charset="-122"/>
                <a:cs typeface="Noto Sans" pitchFamily="34" charset="-120"/>
              </a:rPr>
              <a:t>• </a:t>
            </a:r>
            <a:r>
              <a:rPr lang="en-US" sz="584" b="1" dirty="0">
                <a:solidFill>
                  <a:srgbClr val="2C2C2C"/>
                </a:solidFill>
                <a:latin typeface="Noto Sans" pitchFamily="34" charset="0"/>
                <a:ea typeface="Noto Sans" pitchFamily="34" charset="-122"/>
                <a:cs typeface="Noto Sans" pitchFamily="34" charset="-120"/>
              </a:rPr>
              <a:t>Historical Research:</a:t>
            </a:r>
            <a:r>
              <a:rPr lang="en-US" sz="621" dirty="0">
                <a:solidFill>
                  <a:srgbClr val="2C2C2C"/>
                </a:solidFill>
                <a:latin typeface="Noto Sans" pitchFamily="34" charset="0"/>
                <a:ea typeface="Noto Sans" pitchFamily="34" charset="-122"/>
                <a:cs typeface="Noto Sans" pitchFamily="34" charset="-120"/>
              </a:rPr>
              <a:t> Designers research folk patterns and artistic disciplines</a:t>
            </a:r>
            <a:endParaRPr lang="en-US" sz="621" dirty="0"/>
          </a:p>
        </p:txBody>
      </p:sp>
      <p:sp>
        <p:nvSpPr>
          <p:cNvPr id="29" name="Text 26"/>
          <p:cNvSpPr/>
          <p:nvPr/>
        </p:nvSpPr>
        <p:spPr>
          <a:xfrm>
            <a:off x="4629150" y="3316737"/>
            <a:ext cx="4286250" cy="111426"/>
          </a:xfrm>
          <a:prstGeom prst="rect">
            <a:avLst/>
          </a:prstGeom>
          <a:noFill/>
          <a:ln/>
        </p:spPr>
        <p:txBody>
          <a:bodyPr wrap="none" lIns="0" tIns="0" rIns="0" bIns="0" rtlCol="0" anchor="t">
            <a:spAutoFit/>
          </a:bodyPr>
          <a:lstStyle/>
          <a:p>
            <a:pPr marL="0" indent="0" algn="l">
              <a:lnSpc>
                <a:spcPts val="900"/>
              </a:lnSpc>
              <a:buNone/>
            </a:pPr>
            <a:r>
              <a:rPr lang="en-US" sz="621" dirty="0">
                <a:solidFill>
                  <a:srgbClr val="2C2C2C"/>
                </a:solidFill>
                <a:latin typeface="Noto Sans" pitchFamily="34" charset="0"/>
                <a:ea typeface="Noto Sans" pitchFamily="34" charset="-122"/>
                <a:cs typeface="Noto Sans" pitchFamily="34" charset="-120"/>
              </a:rPr>
              <a:t>• </a:t>
            </a:r>
            <a:r>
              <a:rPr lang="en-US" sz="584" b="1" dirty="0">
                <a:solidFill>
                  <a:srgbClr val="2C2C2C"/>
                </a:solidFill>
                <a:latin typeface="Noto Sans" pitchFamily="34" charset="0"/>
                <a:ea typeface="Noto Sans" pitchFamily="34" charset="-122"/>
                <a:cs typeface="Noto Sans" pitchFamily="34" charset="-120"/>
              </a:rPr>
              <a:t>Protecting Skills:</a:t>
            </a:r>
            <a:r>
              <a:rPr lang="en-US" sz="621" dirty="0">
                <a:solidFill>
                  <a:srgbClr val="2C2C2C"/>
                </a:solidFill>
                <a:latin typeface="Noto Sans" pitchFamily="34" charset="0"/>
                <a:ea typeface="Noto Sans" pitchFamily="34" charset="-122"/>
                <a:cs typeface="Noto Sans" pitchFamily="34" charset="-120"/>
              </a:rPr>
              <a:t> Craftsmanship is monetarily supported and respected</a:t>
            </a:r>
            <a:endParaRPr lang="en-US" sz="621" dirty="0"/>
          </a:p>
        </p:txBody>
      </p:sp>
      <p:sp>
        <p:nvSpPr>
          <p:cNvPr id="30" name="Text 27"/>
          <p:cNvSpPr/>
          <p:nvPr/>
        </p:nvSpPr>
        <p:spPr>
          <a:xfrm>
            <a:off x="4629150" y="3456738"/>
            <a:ext cx="4286250" cy="111426"/>
          </a:xfrm>
          <a:prstGeom prst="rect">
            <a:avLst/>
          </a:prstGeom>
          <a:noFill/>
          <a:ln/>
        </p:spPr>
        <p:txBody>
          <a:bodyPr wrap="none" lIns="0" tIns="0" rIns="0" bIns="0" rtlCol="0" anchor="t">
            <a:spAutoFit/>
          </a:bodyPr>
          <a:lstStyle/>
          <a:p>
            <a:pPr marL="0" indent="0" algn="l">
              <a:lnSpc>
                <a:spcPts val="900"/>
              </a:lnSpc>
              <a:buNone/>
            </a:pPr>
            <a:r>
              <a:rPr lang="en-US" sz="621" dirty="0">
                <a:solidFill>
                  <a:srgbClr val="2C2C2C"/>
                </a:solidFill>
                <a:latin typeface="Noto Sans" pitchFamily="34" charset="0"/>
                <a:ea typeface="Noto Sans" pitchFamily="34" charset="-122"/>
                <a:cs typeface="Noto Sans" pitchFamily="34" charset="-120"/>
              </a:rPr>
              <a:t>• </a:t>
            </a:r>
            <a:r>
              <a:rPr lang="en-US" sz="584" b="1" dirty="0">
                <a:solidFill>
                  <a:srgbClr val="2C2C2C"/>
                </a:solidFill>
                <a:latin typeface="Noto Sans" pitchFamily="34" charset="0"/>
                <a:ea typeface="Noto Sans" pitchFamily="34" charset="-122"/>
                <a:cs typeface="Noto Sans" pitchFamily="34" charset="-120"/>
              </a:rPr>
              <a:t>Future Generations:</a:t>
            </a:r>
            <a:r>
              <a:rPr lang="en-US" sz="621" dirty="0">
                <a:solidFill>
                  <a:srgbClr val="2C2C2C"/>
                </a:solidFill>
                <a:latin typeface="Noto Sans" pitchFamily="34" charset="0"/>
                <a:ea typeface="Noto Sans" pitchFamily="34" charset="-122"/>
                <a:cs typeface="Noto Sans" pitchFamily="34" charset="-120"/>
              </a:rPr>
              <a:t> Age-old traditions passed forward to ensure heritage survival</a:t>
            </a:r>
            <a:endParaRPr lang="en-US" sz="62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79608"/>
            <a:ext cx="9144000" cy="5849196"/>
          </a:xfrm>
          <a:prstGeom prst="rect">
            <a:avLst/>
          </a:prstGeom>
        </p:spPr>
      </p:pic>
      <p:sp>
        <p:nvSpPr>
          <p:cNvPr id="3" name="Text 0"/>
          <p:cNvSpPr/>
          <p:nvPr/>
        </p:nvSpPr>
        <p:spPr>
          <a:xfrm>
            <a:off x="8165139" y="-142875"/>
            <a:ext cx="693111" cy="1928813"/>
          </a:xfrm>
          <a:prstGeom prst="rect">
            <a:avLst/>
          </a:prstGeom>
          <a:noFill/>
          <a:ln/>
        </p:spPr>
        <p:txBody>
          <a:bodyPr wrap="none" lIns="0" tIns="0" rIns="0" bIns="0" rtlCol="0" anchor="t">
            <a:spAutoFit/>
          </a:bodyPr>
          <a:lstStyle/>
          <a:p>
            <a:pPr marL="0" indent="0" algn="l">
              <a:lnSpc>
                <a:spcPts val="15200"/>
              </a:lnSpc>
              <a:buNone/>
            </a:pPr>
            <a:r>
              <a:rPr lang="en-US" sz="9327" b="1" dirty="0">
                <a:solidFill>
                  <a:srgbClr val="A0907A">
                    <a:alpha val="8000"/>
                  </a:srgbClr>
                </a:solidFill>
                <a:latin typeface="Noto Sans" pitchFamily="34" charset="0"/>
                <a:ea typeface="Noto Sans" pitchFamily="34" charset="-122"/>
                <a:cs typeface="Noto Sans" pitchFamily="34" charset="-120"/>
              </a:rPr>
              <a:t>F</a:t>
            </a:r>
            <a:endParaRPr lang="en-US" sz="9327" dirty="0"/>
          </a:p>
        </p:txBody>
      </p:sp>
      <p:sp>
        <p:nvSpPr>
          <p:cNvPr id="4" name="Text 1"/>
          <p:cNvSpPr/>
          <p:nvPr/>
        </p:nvSpPr>
        <p:spPr>
          <a:xfrm>
            <a:off x="228600" y="228600"/>
            <a:ext cx="8686800" cy="128588"/>
          </a:xfrm>
          <a:prstGeom prst="rect">
            <a:avLst/>
          </a:prstGeom>
          <a:noFill/>
          <a:ln/>
        </p:spPr>
        <p:txBody>
          <a:bodyPr wrap="none" lIns="0" tIns="0" rIns="0" bIns="0" rtlCol="0" anchor="t">
            <a:spAutoFit/>
          </a:bodyPr>
          <a:lstStyle/>
          <a:p>
            <a:pPr marL="0" indent="0" algn="l">
              <a:lnSpc>
                <a:spcPts val="1000"/>
              </a:lnSpc>
              <a:buNone/>
            </a:pPr>
            <a:r>
              <a:rPr lang="en-US" sz="621" kern="0" spc="2" dirty="0">
                <a:solidFill>
                  <a:srgbClr val="A0907A"/>
                </a:solidFill>
                <a:latin typeface="Noto Sans" pitchFamily="34" charset="0"/>
                <a:ea typeface="Noto Sans" pitchFamily="34" charset="-122"/>
                <a:cs typeface="Noto Sans" pitchFamily="34" charset="-120"/>
              </a:rPr>
              <a:t>EDITORIAL IMPACT &amp; GOOGLE TRENDS</a:t>
            </a:r>
            <a:endParaRPr lang="en-US" sz="621" dirty="0"/>
          </a:p>
        </p:txBody>
      </p:sp>
      <p:sp>
        <p:nvSpPr>
          <p:cNvPr id="5" name="Text 2"/>
          <p:cNvSpPr/>
          <p:nvPr/>
        </p:nvSpPr>
        <p:spPr>
          <a:xfrm>
            <a:off x="228600" y="385763"/>
            <a:ext cx="8686800" cy="754335"/>
          </a:xfrm>
          <a:prstGeom prst="rect">
            <a:avLst/>
          </a:prstGeom>
          <a:noFill/>
          <a:ln/>
        </p:spPr>
        <p:txBody>
          <a:bodyPr wrap="square" lIns="0" tIns="0" rIns="0" bIns="0" rtlCol="0" anchor="t">
            <a:spAutoFit/>
          </a:bodyPr>
          <a:lstStyle/>
          <a:p>
            <a:pPr marL="0" indent="0" algn="l">
              <a:lnSpc>
                <a:spcPts val="3000"/>
              </a:lnSpc>
              <a:buNone/>
            </a:pPr>
            <a:r>
              <a:rPr lang="en-US" sz="2436" b="1" dirty="0">
                <a:solidFill>
                  <a:srgbClr val="2C2C2C"/>
                </a:solidFill>
                <a:latin typeface="Noto Sans" pitchFamily="34" charset="0"/>
                <a:ea typeface="Noto Sans" pitchFamily="34" charset="-122"/>
                <a:cs typeface="Noto Sans" pitchFamily="34" charset="-120"/>
              </a:rPr>
              <a:t>Vogue Mentions Meet Google Trends: The Designer &amp; Craft Effect</a:t>
            </a:r>
            <a:endParaRPr lang="en-US" sz="2436" dirty="0"/>
          </a:p>
        </p:txBody>
      </p:sp>
      <p:sp>
        <p:nvSpPr>
          <p:cNvPr id="6" name="Text 3"/>
          <p:cNvSpPr/>
          <p:nvPr/>
        </p:nvSpPr>
        <p:spPr>
          <a:xfrm>
            <a:off x="228600" y="1254398"/>
            <a:ext cx="4271963"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2C2C2C"/>
                </a:solidFill>
                <a:latin typeface="Noto Sans" pitchFamily="34" charset="0"/>
                <a:ea typeface="Noto Sans" pitchFamily="34" charset="-122"/>
                <a:cs typeface="Noto Sans" pitchFamily="34" charset="-120"/>
              </a:rPr>
              <a:t>Designer Visibility: Rahul Mishra's Journey</a:t>
            </a:r>
            <a:endParaRPr lang="en-US" sz="987" dirty="0"/>
          </a:p>
        </p:txBody>
      </p:sp>
      <p:sp>
        <p:nvSpPr>
          <p:cNvPr id="7" name="Text 4"/>
          <p:cNvSpPr/>
          <p:nvPr/>
        </p:nvSpPr>
        <p:spPr>
          <a:xfrm>
            <a:off x="228600" y="1525860"/>
            <a:ext cx="4271963" cy="29379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2C2C2C"/>
                </a:solidFill>
                <a:latin typeface="Noto Sans" pitchFamily="34" charset="0"/>
                <a:ea typeface="Noto Sans" pitchFamily="34" charset="-122"/>
                <a:cs typeface="Noto Sans" pitchFamily="34" charset="-120"/>
              </a:rPr>
              <a:t>Rahul Mishra launched his collection in 2014, but his trajectory changed dramatically when he became the first Indian designer invited to showcase at Haute Couture Week in Paris.</a:t>
            </a:r>
            <a:endParaRPr lang="en-US" sz="727" dirty="0"/>
          </a:p>
        </p:txBody>
      </p:sp>
      <p:sp>
        <p:nvSpPr>
          <p:cNvPr id="8" name="Text 5"/>
          <p:cNvSpPr/>
          <p:nvPr/>
        </p:nvSpPr>
        <p:spPr>
          <a:xfrm>
            <a:off x="228600" y="1880536"/>
            <a:ext cx="4271963"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2014: Collection Launch</a:t>
            </a:r>
            <a:endParaRPr lang="en-US" sz="784" dirty="0"/>
          </a:p>
        </p:txBody>
      </p:sp>
      <p:sp>
        <p:nvSpPr>
          <p:cNvPr id="9" name="Text 6"/>
          <p:cNvSpPr/>
          <p:nvPr/>
        </p:nvSpPr>
        <p:spPr>
          <a:xfrm>
            <a:off x="228600" y="2088379"/>
            <a:ext cx="4271963" cy="130011"/>
          </a:xfrm>
          <a:prstGeom prst="rect">
            <a:avLst/>
          </a:prstGeom>
          <a:noFill/>
          <a:ln/>
        </p:spPr>
        <p:txBody>
          <a:bodyPr wrap="none" lIns="0" tIns="0" rIns="0" bIns="0" rtlCol="0" anchor="t">
            <a:spAutoFit/>
          </a:bodyPr>
          <a:lstStyle/>
          <a:p>
            <a:pPr marL="0" indent="0" algn="l">
              <a:lnSpc>
                <a:spcPts val="1000"/>
              </a:lnSpc>
              <a:buNone/>
            </a:pPr>
            <a:r>
              <a:rPr lang="en-US" sz="674" dirty="0">
                <a:solidFill>
                  <a:srgbClr val="2C2C2C"/>
                </a:solidFill>
                <a:latin typeface="Noto Sans" pitchFamily="34" charset="0"/>
                <a:ea typeface="Noto Sans" pitchFamily="34" charset="-122"/>
                <a:cs typeface="Noto Sans" pitchFamily="34" charset="-120"/>
              </a:rPr>
              <a:t>Rahul Mishra establishes his brand with handcrafted excellence</a:t>
            </a:r>
            <a:endParaRPr lang="en-US" sz="674" dirty="0"/>
          </a:p>
        </p:txBody>
      </p:sp>
      <p:sp>
        <p:nvSpPr>
          <p:cNvPr id="10" name="Text 7"/>
          <p:cNvSpPr/>
          <p:nvPr/>
        </p:nvSpPr>
        <p:spPr>
          <a:xfrm>
            <a:off x="228600" y="2247435"/>
            <a:ext cx="2122376" cy="16107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2023: Haute Couture Week Paris Invitation</a:t>
            </a:r>
            <a:endParaRPr lang="en-US" sz="784" dirty="0"/>
          </a:p>
        </p:txBody>
      </p:sp>
      <p:sp>
        <p:nvSpPr>
          <p:cNvPr id="11" name="Text 8"/>
          <p:cNvSpPr/>
          <p:nvPr/>
        </p:nvSpPr>
        <p:spPr>
          <a:xfrm>
            <a:off x="228600" y="2428775"/>
            <a:ext cx="4271963" cy="130011"/>
          </a:xfrm>
          <a:prstGeom prst="rect">
            <a:avLst/>
          </a:prstGeom>
          <a:noFill/>
          <a:ln/>
        </p:spPr>
        <p:txBody>
          <a:bodyPr wrap="none" lIns="0" tIns="0" rIns="0" bIns="0" rtlCol="0" anchor="t">
            <a:spAutoFit/>
          </a:bodyPr>
          <a:lstStyle/>
          <a:p>
            <a:pPr marL="0" indent="0" algn="l">
              <a:lnSpc>
                <a:spcPts val="1000"/>
              </a:lnSpc>
              <a:buNone/>
            </a:pPr>
            <a:r>
              <a:rPr lang="en-US" sz="674" dirty="0">
                <a:solidFill>
                  <a:srgbClr val="2C2C2C"/>
                </a:solidFill>
                <a:latin typeface="Noto Sans" pitchFamily="34" charset="0"/>
                <a:ea typeface="Noto Sans" pitchFamily="34" charset="-122"/>
                <a:cs typeface="Noto Sans" pitchFamily="34" charset="-120"/>
              </a:rPr>
              <a:t>First Indian designer to showcase at this prestigious global stage</a:t>
            </a:r>
            <a:endParaRPr lang="en-US" sz="674" dirty="0"/>
          </a:p>
        </p:txBody>
      </p:sp>
      <p:sp>
        <p:nvSpPr>
          <p:cNvPr id="12" name="Text 9"/>
          <p:cNvSpPr/>
          <p:nvPr/>
        </p:nvSpPr>
        <p:spPr>
          <a:xfrm>
            <a:off x="228600" y="2624745"/>
            <a:ext cx="4271963" cy="167153"/>
          </a:xfrm>
          <a:prstGeom prst="rect">
            <a:avLst/>
          </a:prstGeom>
          <a:noFill/>
          <a:ln/>
        </p:spPr>
        <p:txBody>
          <a:bodyPr wrap="none" lIns="0" tIns="0" rIns="0" bIns="0" rtlCol="0" anchor="t">
            <a:spAutoFit/>
          </a:bodyPr>
          <a:lstStyle/>
          <a:p>
            <a:pPr marL="0" indent="0" algn="l">
              <a:lnSpc>
                <a:spcPts val="1300"/>
              </a:lnSpc>
              <a:buNone/>
            </a:pPr>
            <a:r>
              <a:rPr lang="en-US" sz="885" b="1" i="1" dirty="0">
                <a:solidFill>
                  <a:srgbClr val="A0907A"/>
                </a:solidFill>
                <a:latin typeface="Noto Sans" pitchFamily="34" charset="0"/>
                <a:ea typeface="Noto Sans" pitchFamily="34" charset="-122"/>
                <a:cs typeface="Noto Sans" pitchFamily="34" charset="-120"/>
              </a:rPr>
              <a:t>Google Trends Spike &amp; Sustained Growth</a:t>
            </a:r>
            <a:endParaRPr lang="en-US" sz="885" dirty="0"/>
          </a:p>
        </p:txBody>
      </p:sp>
      <p:sp>
        <p:nvSpPr>
          <p:cNvPr id="13" name="Text 10"/>
          <p:cNvSpPr/>
          <p:nvPr/>
        </p:nvSpPr>
        <p:spPr>
          <a:xfrm>
            <a:off x="228600" y="2835301"/>
            <a:ext cx="4271963" cy="247119"/>
          </a:xfrm>
          <a:prstGeom prst="rect">
            <a:avLst/>
          </a:prstGeom>
          <a:noFill/>
          <a:ln/>
        </p:spPr>
        <p:txBody>
          <a:bodyPr wrap="square" lIns="0" tIns="0" rIns="0" bIns="0" rtlCol="0" anchor="t">
            <a:spAutoFit/>
          </a:bodyPr>
          <a:lstStyle/>
          <a:p>
            <a:pPr marL="0" indent="0" algn="l">
              <a:lnSpc>
                <a:spcPts val="1000"/>
              </a:lnSpc>
              <a:buNone/>
            </a:pPr>
            <a:r>
              <a:rPr lang="en-US" sz="674" dirty="0">
                <a:solidFill>
                  <a:srgbClr val="2C2C2C"/>
                </a:solidFill>
                <a:latin typeface="Noto Sans" pitchFamily="34" charset="0"/>
                <a:ea typeface="Noto Sans" pitchFamily="34" charset="-122"/>
                <a:cs typeface="Noto Sans" pitchFamily="34" charset="-120"/>
              </a:rPr>
              <a:t>After the Paris showcase, Rahul Mishra's Google Trends increased dramatically and have remained elevated since. </a:t>
            </a:r>
            <a:endParaRPr lang="en-US" sz="674" dirty="0"/>
          </a:p>
        </p:txBody>
      </p:sp>
      <p:sp>
        <p:nvSpPr>
          <p:cNvPr id="14" name="Shape 11"/>
          <p:cNvSpPr/>
          <p:nvPr/>
        </p:nvSpPr>
        <p:spPr>
          <a:xfrm>
            <a:off x="228600" y="3536073"/>
            <a:ext cx="4271963" cy="1428750"/>
          </a:xfrm>
          <a:prstGeom prst="rect">
            <a:avLst/>
          </a:prstGeom>
          <a:solidFill>
            <a:srgbClr val="A0907A">
              <a:alpha val="5000"/>
            </a:srgbClr>
          </a:solidFill>
          <a:ln w="99">
            <a:solidFill>
              <a:srgbClr val="A0907A">
                <a:alpha val="20000"/>
              </a:srgbClr>
            </a:solidFill>
            <a:prstDash val="dash"/>
          </a:ln>
        </p:spPr>
      </p:sp>
      <p:sp>
        <p:nvSpPr>
          <p:cNvPr id="15" name="Text 12"/>
          <p:cNvSpPr/>
          <p:nvPr/>
        </p:nvSpPr>
        <p:spPr>
          <a:xfrm>
            <a:off x="228600" y="3536073"/>
            <a:ext cx="4271963" cy="1428750"/>
          </a:xfrm>
          <a:prstGeom prst="rect">
            <a:avLst/>
          </a:prstGeom>
          <a:noFill/>
          <a:ln/>
        </p:spPr>
        <p:txBody>
          <a:bodyPr wrap="square" lIns="0" tIns="0" rIns="0" bIns="0" rtlCol="0" anchor="ctr">
            <a:spAutoFit/>
          </a:bodyPr>
          <a:lstStyle/>
          <a:p>
            <a:pPr marL="0" indent="0" algn="ctr">
              <a:lnSpc>
                <a:spcPts val="1000"/>
              </a:lnSpc>
              <a:buNone/>
            </a:pPr>
            <a:r>
              <a:rPr lang="en-US" sz="621" dirty="0">
                <a:solidFill>
                  <a:srgbClr val="A0907A"/>
                </a:solidFill>
                <a:latin typeface="Noto Sans" pitchFamily="34" charset="0"/>
                <a:ea typeface="Noto Sans" pitchFamily="34" charset="-122"/>
                <a:cs typeface="Noto Sans" pitchFamily="34" charset="-120"/>
              </a:rPr>
              <a:t>[Graph: Rahul Mishra Google Trends Timeline]</a:t>
            </a:r>
            <a:endParaRPr lang="en-US" sz="621" dirty="0"/>
          </a:p>
        </p:txBody>
      </p:sp>
      <p:sp>
        <p:nvSpPr>
          <p:cNvPr id="16" name="Text 13"/>
          <p:cNvSpPr/>
          <p:nvPr/>
        </p:nvSpPr>
        <p:spPr>
          <a:xfrm>
            <a:off x="4643438" y="1254398"/>
            <a:ext cx="4271963"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2C2C2C"/>
                </a:solidFill>
                <a:latin typeface="Noto Sans" pitchFamily="34" charset="0"/>
                <a:ea typeface="Noto Sans" pitchFamily="34" charset="-122"/>
                <a:cs typeface="Noto Sans" pitchFamily="34" charset="-120"/>
              </a:rPr>
              <a:t>Craft Visibility: Artisan Techniques Rise</a:t>
            </a:r>
            <a:endParaRPr lang="en-US" sz="987" dirty="0"/>
          </a:p>
        </p:txBody>
      </p:sp>
      <p:sp>
        <p:nvSpPr>
          <p:cNvPr id="17" name="Text 14"/>
          <p:cNvSpPr/>
          <p:nvPr/>
        </p:nvSpPr>
        <p:spPr>
          <a:xfrm>
            <a:off x="4643438" y="1525860"/>
            <a:ext cx="4271963" cy="600075"/>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2C2C2C"/>
                </a:solidFill>
                <a:latin typeface="Noto Sans" pitchFamily="34" charset="0"/>
                <a:ea typeface="Noto Sans" pitchFamily="34" charset="-122"/>
                <a:cs typeface="Noto Sans" pitchFamily="34" charset="-120"/>
              </a:rPr>
              <a:t>Couture pieces require hours of meticulous embroidery and traditional artisan craftsmanship. When Vogue India features these pieces, Google Trends for the underlying craft techniques spike in correlation with article mentions, creating awareness and demand.</a:t>
            </a:r>
            <a:endParaRPr lang="en-US" sz="727" dirty="0"/>
          </a:p>
        </p:txBody>
      </p:sp>
      <p:sp>
        <p:nvSpPr>
          <p:cNvPr id="18" name="Text 15"/>
          <p:cNvSpPr/>
          <p:nvPr/>
        </p:nvSpPr>
        <p:spPr>
          <a:xfrm>
            <a:off x="4643437" y="2059686"/>
            <a:ext cx="4271963"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Chikankari Embroidery</a:t>
            </a:r>
            <a:endParaRPr lang="en-US" sz="784" dirty="0"/>
          </a:p>
        </p:txBody>
      </p:sp>
      <p:sp>
        <p:nvSpPr>
          <p:cNvPr id="19" name="Text 16"/>
          <p:cNvSpPr/>
          <p:nvPr/>
        </p:nvSpPr>
        <p:spPr>
          <a:xfrm>
            <a:off x="4643438" y="2411685"/>
            <a:ext cx="4271963" cy="119007"/>
          </a:xfrm>
          <a:prstGeom prst="rect">
            <a:avLst/>
          </a:prstGeom>
          <a:noFill/>
          <a:ln/>
        </p:spPr>
        <p:txBody>
          <a:bodyPr wrap="square" lIns="0" tIns="0" rIns="0" bIns="0" rtlCol="0" anchor="t">
            <a:spAutoFit/>
          </a:bodyPr>
          <a:lstStyle/>
          <a:p>
            <a:pPr marL="0" indent="0" algn="l">
              <a:lnSpc>
                <a:spcPts val="1000"/>
              </a:lnSpc>
              <a:buNone/>
            </a:pPr>
            <a:endParaRPr lang="en-US" sz="674" dirty="0"/>
          </a:p>
        </p:txBody>
      </p:sp>
      <p:sp>
        <p:nvSpPr>
          <p:cNvPr id="20" name="Text 17"/>
          <p:cNvSpPr/>
          <p:nvPr/>
        </p:nvSpPr>
        <p:spPr>
          <a:xfrm>
            <a:off x="4657043" y="2322330"/>
            <a:ext cx="4271963"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Banarasi Weaving</a:t>
            </a:r>
            <a:endParaRPr lang="en-US" sz="784" dirty="0"/>
          </a:p>
        </p:txBody>
      </p:sp>
      <p:sp>
        <p:nvSpPr>
          <p:cNvPr id="21" name="Text 18"/>
          <p:cNvSpPr/>
          <p:nvPr/>
        </p:nvSpPr>
        <p:spPr>
          <a:xfrm>
            <a:off x="4643438" y="3058892"/>
            <a:ext cx="4271963" cy="119007"/>
          </a:xfrm>
          <a:prstGeom prst="rect">
            <a:avLst/>
          </a:prstGeom>
          <a:noFill/>
          <a:ln/>
        </p:spPr>
        <p:txBody>
          <a:bodyPr wrap="square" lIns="0" tIns="0" rIns="0" bIns="0" rtlCol="0" anchor="t">
            <a:spAutoFit/>
          </a:bodyPr>
          <a:lstStyle/>
          <a:p>
            <a:pPr marL="0" indent="0" algn="l">
              <a:lnSpc>
                <a:spcPts val="1000"/>
              </a:lnSpc>
              <a:buNone/>
            </a:pPr>
            <a:endParaRPr lang="en-US" sz="674" dirty="0"/>
          </a:p>
        </p:txBody>
      </p:sp>
      <p:sp>
        <p:nvSpPr>
          <p:cNvPr id="24" name="Shape 21"/>
          <p:cNvSpPr/>
          <p:nvPr/>
        </p:nvSpPr>
        <p:spPr>
          <a:xfrm>
            <a:off x="7164165" y="6297167"/>
            <a:ext cx="2977152" cy="800404"/>
          </a:xfrm>
          <a:prstGeom prst="rect">
            <a:avLst/>
          </a:prstGeom>
          <a:solidFill>
            <a:srgbClr val="A0907A">
              <a:alpha val="5000"/>
            </a:srgbClr>
          </a:solidFill>
          <a:ln w="99">
            <a:solidFill>
              <a:srgbClr val="A0907A">
                <a:alpha val="20000"/>
              </a:srgbClr>
            </a:solidFill>
            <a:prstDash val="dash"/>
          </a:ln>
        </p:spPr>
      </p:sp>
      <p:sp>
        <p:nvSpPr>
          <p:cNvPr id="25" name="Text 22"/>
          <p:cNvSpPr/>
          <p:nvPr/>
        </p:nvSpPr>
        <p:spPr>
          <a:xfrm>
            <a:off x="4643438" y="4191846"/>
            <a:ext cx="4271963" cy="1428750"/>
          </a:xfrm>
          <a:prstGeom prst="rect">
            <a:avLst/>
          </a:prstGeom>
          <a:noFill/>
          <a:ln/>
        </p:spPr>
        <p:txBody>
          <a:bodyPr wrap="square" lIns="0" tIns="0" rIns="0" bIns="0" rtlCol="0" anchor="ctr">
            <a:spAutoFit/>
          </a:bodyPr>
          <a:lstStyle/>
          <a:p>
            <a:pPr marL="0" indent="0" algn="ctr">
              <a:lnSpc>
                <a:spcPts val="1000"/>
              </a:lnSpc>
              <a:buNone/>
            </a:pPr>
            <a:r>
              <a:rPr lang="en-US" sz="621" dirty="0">
                <a:solidFill>
                  <a:srgbClr val="A0907A"/>
                </a:solidFill>
                <a:latin typeface="Noto Sans" pitchFamily="34" charset="0"/>
                <a:ea typeface="Noto Sans" pitchFamily="34" charset="-122"/>
                <a:cs typeface="Noto Sans" pitchFamily="34" charset="-120"/>
              </a:rPr>
              <a:t>[Graph: Craft Technique Google Trends Correlation]</a:t>
            </a:r>
            <a:endParaRPr lang="en-US" sz="621" dirty="0"/>
          </a:p>
        </p:txBody>
      </p:sp>
      <p:pic>
        <p:nvPicPr>
          <p:cNvPr id="27" name="Picture 26">
            <a:extLst>
              <a:ext uri="{FF2B5EF4-FFF2-40B4-BE49-F238E27FC236}">
                <a16:creationId xmlns:a16="http://schemas.microsoft.com/office/drawing/2014/main" id="{F3468E72-002B-A941-966B-34EEEA9D2273}"/>
              </a:ext>
            </a:extLst>
          </p:cNvPr>
          <p:cNvPicPr>
            <a:picLocks noChangeAspect="1"/>
          </p:cNvPicPr>
          <p:nvPr/>
        </p:nvPicPr>
        <p:blipFill>
          <a:blip r:embed="rId4"/>
          <a:stretch>
            <a:fillRect/>
          </a:stretch>
        </p:blipFill>
        <p:spPr>
          <a:xfrm>
            <a:off x="238001" y="3177899"/>
            <a:ext cx="4225949" cy="2017958"/>
          </a:xfrm>
          <a:prstGeom prst="rect">
            <a:avLst/>
          </a:prstGeom>
        </p:spPr>
      </p:pic>
      <p:pic>
        <p:nvPicPr>
          <p:cNvPr id="1026" name="Picture 2">
            <a:extLst>
              <a:ext uri="{FF2B5EF4-FFF2-40B4-BE49-F238E27FC236}">
                <a16:creationId xmlns:a16="http://schemas.microsoft.com/office/drawing/2014/main" id="{96D43BEA-60C5-B71A-BC0D-DDD76FBF1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7" y="3177899"/>
            <a:ext cx="4142124" cy="20179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 y="0"/>
            <a:ext cx="9144000" cy="5143500"/>
          </a:xfrm>
          <a:prstGeom prst="rect">
            <a:avLst/>
          </a:prstGeom>
        </p:spPr>
      </p:pic>
      <p:sp>
        <p:nvSpPr>
          <p:cNvPr id="3" name="Text 0"/>
          <p:cNvSpPr/>
          <p:nvPr/>
        </p:nvSpPr>
        <p:spPr>
          <a:xfrm>
            <a:off x="7906680" y="-142875"/>
            <a:ext cx="951570" cy="1928813"/>
          </a:xfrm>
          <a:prstGeom prst="rect">
            <a:avLst/>
          </a:prstGeom>
          <a:noFill/>
          <a:ln/>
        </p:spPr>
        <p:txBody>
          <a:bodyPr wrap="none" lIns="0" tIns="0" rIns="0" bIns="0" rtlCol="0" anchor="t">
            <a:spAutoFit/>
          </a:bodyPr>
          <a:lstStyle/>
          <a:p>
            <a:pPr marL="0" indent="0" algn="l">
              <a:lnSpc>
                <a:spcPts val="15200"/>
              </a:lnSpc>
              <a:buNone/>
            </a:pPr>
            <a:r>
              <a:rPr lang="en-US" sz="9327" b="1" dirty="0">
                <a:solidFill>
                  <a:srgbClr val="A0907A">
                    <a:alpha val="8000"/>
                  </a:srgbClr>
                </a:solidFill>
                <a:latin typeface="Noto Sans" pitchFamily="34" charset="0"/>
                <a:ea typeface="Noto Sans" pitchFamily="34" charset="-122"/>
                <a:cs typeface="Noto Sans" pitchFamily="34" charset="-120"/>
              </a:rPr>
              <a:t>G</a:t>
            </a:r>
            <a:endParaRPr lang="en-US" sz="9327" dirty="0"/>
          </a:p>
        </p:txBody>
      </p:sp>
      <p:sp>
        <p:nvSpPr>
          <p:cNvPr id="4" name="Text 1"/>
          <p:cNvSpPr/>
          <p:nvPr/>
        </p:nvSpPr>
        <p:spPr>
          <a:xfrm>
            <a:off x="228600" y="228600"/>
            <a:ext cx="8686800" cy="128588"/>
          </a:xfrm>
          <a:prstGeom prst="rect">
            <a:avLst/>
          </a:prstGeom>
          <a:noFill/>
          <a:ln/>
        </p:spPr>
        <p:txBody>
          <a:bodyPr wrap="none" lIns="0" tIns="0" rIns="0" bIns="0" rtlCol="0" anchor="t">
            <a:spAutoFit/>
          </a:bodyPr>
          <a:lstStyle/>
          <a:p>
            <a:pPr marL="0" indent="0" algn="l">
              <a:lnSpc>
                <a:spcPts val="1000"/>
              </a:lnSpc>
              <a:buNone/>
            </a:pPr>
            <a:r>
              <a:rPr lang="en-US" sz="621" kern="0" spc="2" dirty="0">
                <a:solidFill>
                  <a:srgbClr val="A0907A"/>
                </a:solidFill>
                <a:latin typeface="Noto Sans" pitchFamily="34" charset="0"/>
                <a:ea typeface="Noto Sans" pitchFamily="34" charset="-122"/>
                <a:cs typeface="Noto Sans" pitchFamily="34" charset="-120"/>
              </a:rPr>
              <a:t>MARKET EVOLUTION &amp; SUSTAINABILITY</a:t>
            </a:r>
            <a:endParaRPr lang="en-US" sz="621" dirty="0"/>
          </a:p>
        </p:txBody>
      </p:sp>
      <p:sp>
        <p:nvSpPr>
          <p:cNvPr id="5" name="Text 2"/>
          <p:cNvSpPr/>
          <p:nvPr/>
        </p:nvSpPr>
        <p:spPr>
          <a:xfrm>
            <a:off x="228600" y="385763"/>
            <a:ext cx="8686800" cy="880077"/>
          </a:xfrm>
          <a:prstGeom prst="rect">
            <a:avLst/>
          </a:prstGeom>
          <a:noFill/>
          <a:ln/>
        </p:spPr>
        <p:txBody>
          <a:bodyPr wrap="square" lIns="0" tIns="0" rIns="0" bIns="0" rtlCol="0" anchor="t">
            <a:spAutoFit/>
          </a:bodyPr>
          <a:lstStyle/>
          <a:p>
            <a:pPr marL="0" indent="0" algn="l">
              <a:lnSpc>
                <a:spcPts val="3500"/>
              </a:lnSpc>
              <a:buNone/>
            </a:pPr>
            <a:r>
              <a:rPr lang="en-US" sz="2862" b="1" dirty="0">
                <a:solidFill>
                  <a:srgbClr val="2C2C2C"/>
                </a:solidFill>
                <a:latin typeface="Noto Sans" pitchFamily="34" charset="0"/>
                <a:ea typeface="Noto Sans" pitchFamily="34" charset="-122"/>
                <a:cs typeface="Noto Sans" pitchFamily="34" charset="-120"/>
              </a:rPr>
              <a:t>Fusion Fashion: The Evolution of Hybrid &amp; Sustainable Luxury</a:t>
            </a:r>
            <a:endParaRPr lang="en-US" sz="2862" dirty="0"/>
          </a:p>
        </p:txBody>
      </p:sp>
      <p:sp>
        <p:nvSpPr>
          <p:cNvPr id="6" name="Text 3"/>
          <p:cNvSpPr/>
          <p:nvPr/>
        </p:nvSpPr>
        <p:spPr>
          <a:xfrm>
            <a:off x="228600" y="1351564"/>
            <a:ext cx="8686800" cy="167153"/>
          </a:xfrm>
          <a:prstGeom prst="rect">
            <a:avLst/>
          </a:prstGeom>
          <a:noFill/>
          <a:ln/>
        </p:spPr>
        <p:txBody>
          <a:bodyPr wrap="none" lIns="0" tIns="0" rIns="0" bIns="0" rtlCol="0" anchor="t">
            <a:spAutoFit/>
          </a:bodyPr>
          <a:lstStyle/>
          <a:p>
            <a:pPr marL="0" indent="0" algn="l">
              <a:lnSpc>
                <a:spcPts val="1300"/>
              </a:lnSpc>
              <a:buNone/>
            </a:pPr>
            <a:r>
              <a:rPr lang="en-US" sz="885" b="1" i="1" dirty="0">
                <a:solidFill>
                  <a:srgbClr val="A0907A"/>
                </a:solidFill>
                <a:latin typeface="Noto Sans" pitchFamily="34" charset="0"/>
                <a:ea typeface="Noto Sans" pitchFamily="34" charset="-122"/>
                <a:cs typeface="Noto Sans" pitchFamily="34" charset="-120"/>
              </a:rPr>
              <a:t>Merging Traditional Indian Artistry with Contemporary Global Design</a:t>
            </a:r>
            <a:endParaRPr lang="en-US" sz="885" dirty="0"/>
          </a:p>
        </p:txBody>
      </p:sp>
      <p:sp>
        <p:nvSpPr>
          <p:cNvPr id="7" name="Text 4"/>
          <p:cNvSpPr/>
          <p:nvPr/>
        </p:nvSpPr>
        <p:spPr>
          <a:xfrm>
            <a:off x="228600" y="1575867"/>
            <a:ext cx="8686800"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2C2C2C"/>
                </a:solidFill>
                <a:latin typeface="Noto Sans" pitchFamily="34" charset="0"/>
                <a:ea typeface="Noto Sans" pitchFamily="34" charset="-122"/>
                <a:cs typeface="Noto Sans" pitchFamily="34" charset="-120"/>
              </a:rPr>
              <a:t>The primary effect of haute couture in India is its role in creating a distinct "India Modern" luxury aesthetic—a seamless fusion where Western concepts of cut, construction, and finish merge with Indian tradition and handcrafted excellence.</a:t>
            </a:r>
            <a:endParaRPr lang="en-US" sz="727" dirty="0"/>
          </a:p>
        </p:txBody>
      </p:sp>
      <p:sp>
        <p:nvSpPr>
          <p:cNvPr id="8" name="Text 5"/>
          <p:cNvSpPr/>
          <p:nvPr/>
        </p:nvSpPr>
        <p:spPr>
          <a:xfrm>
            <a:off x="228600" y="1961629"/>
            <a:ext cx="868680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Elevating Heritage &amp; Craftsmanship</a:t>
            </a:r>
            <a:endParaRPr lang="en-US" sz="784" dirty="0"/>
          </a:p>
        </p:txBody>
      </p:sp>
      <p:sp>
        <p:nvSpPr>
          <p:cNvPr id="9" name="Text 6"/>
          <p:cNvSpPr/>
          <p:nvPr/>
        </p:nvSpPr>
        <p:spPr>
          <a:xfrm>
            <a:off x="228600" y="2161654"/>
            <a:ext cx="8686800" cy="130011"/>
          </a:xfrm>
          <a:prstGeom prst="rect">
            <a:avLst/>
          </a:prstGeom>
          <a:noFill/>
          <a:ln/>
        </p:spPr>
        <p:txBody>
          <a:bodyPr wrap="none" lIns="0" tIns="0" rIns="0" bIns="0" rtlCol="0" anchor="t">
            <a:spAutoFit/>
          </a:bodyPr>
          <a:lstStyle/>
          <a:p>
            <a:pPr marL="0" indent="0" algn="l">
              <a:lnSpc>
                <a:spcPts val="1000"/>
              </a:lnSpc>
              <a:buNone/>
            </a:pPr>
            <a:r>
              <a:rPr lang="en-US" sz="674" dirty="0">
                <a:solidFill>
                  <a:srgbClr val="2C2C2C"/>
                </a:solidFill>
                <a:latin typeface="Noto Sans" pitchFamily="34" charset="0"/>
                <a:ea typeface="Noto Sans" pitchFamily="34" charset="-122"/>
                <a:cs typeface="Noto Sans" pitchFamily="34" charset="-120"/>
              </a:rPr>
              <a:t>Haute couture utilizes India's immense wealth of intricate craftsmanship. Designers have incorporated indigenous handwoven textiles, folk patterns, and regional art forms into contemporary work.</a:t>
            </a:r>
            <a:endParaRPr lang="en-US" sz="674" dirty="0"/>
          </a:p>
        </p:txBody>
      </p:sp>
      <p:sp>
        <p:nvSpPr>
          <p:cNvPr id="10" name="Shape 7"/>
          <p:cNvSpPr/>
          <p:nvPr/>
        </p:nvSpPr>
        <p:spPr>
          <a:xfrm>
            <a:off x="228600" y="2348815"/>
            <a:ext cx="2838441" cy="370024"/>
          </a:xfrm>
          <a:prstGeom prst="rect">
            <a:avLst/>
          </a:prstGeom>
          <a:solidFill>
            <a:srgbClr val="A0907A">
              <a:alpha val="5000"/>
            </a:srgbClr>
          </a:solidFill>
          <a:ln/>
        </p:spPr>
      </p:sp>
      <p:sp>
        <p:nvSpPr>
          <p:cNvPr id="11" name="Text 8"/>
          <p:cNvSpPr/>
          <p:nvPr/>
        </p:nvSpPr>
        <p:spPr>
          <a:xfrm>
            <a:off x="285750" y="2405965"/>
            <a:ext cx="2724141" cy="139303"/>
          </a:xfrm>
          <a:prstGeom prst="rect">
            <a:avLst/>
          </a:prstGeom>
          <a:noFill/>
          <a:ln/>
        </p:spPr>
        <p:txBody>
          <a:bodyPr wrap="none" lIns="0" tIns="0" rIns="0" bIns="0" rtlCol="0" anchor="t">
            <a:spAutoFit/>
          </a:bodyPr>
          <a:lstStyle/>
          <a:p>
            <a:pPr marL="0" indent="0" algn="l">
              <a:lnSpc>
                <a:spcPts val="1100"/>
              </a:lnSpc>
              <a:buNone/>
            </a:pPr>
            <a:r>
              <a:rPr lang="en-US" sz="634" b="1" dirty="0">
                <a:solidFill>
                  <a:srgbClr val="2C2C2C"/>
                </a:solidFill>
                <a:latin typeface="Noto Sans" pitchFamily="34" charset="0"/>
                <a:ea typeface="Noto Sans" pitchFamily="34" charset="-122"/>
                <a:cs typeface="Noto Sans" pitchFamily="34" charset="-120"/>
              </a:rPr>
              <a:t>Zardozi</a:t>
            </a:r>
            <a:endParaRPr lang="en-US" sz="634" dirty="0"/>
          </a:p>
        </p:txBody>
      </p:sp>
      <p:sp>
        <p:nvSpPr>
          <p:cNvPr id="12" name="Text 9"/>
          <p:cNvSpPr/>
          <p:nvPr/>
        </p:nvSpPr>
        <p:spPr>
          <a:xfrm>
            <a:off x="285750" y="2559555"/>
            <a:ext cx="2724141" cy="102133"/>
          </a:xfrm>
          <a:prstGeom prst="rect">
            <a:avLst/>
          </a:prstGeom>
          <a:noFill/>
          <a:ln/>
        </p:spPr>
        <p:txBody>
          <a:bodyPr wrap="none" lIns="0" tIns="0" rIns="0" bIns="0" rtlCol="0" anchor="t">
            <a:spAutoFit/>
          </a:bodyPr>
          <a:lstStyle/>
          <a:p>
            <a:pPr marL="0" indent="0" algn="l">
              <a:lnSpc>
                <a:spcPts val="800"/>
              </a:lnSpc>
              <a:buNone/>
            </a:pPr>
            <a:r>
              <a:rPr lang="en-US" sz="568" dirty="0">
                <a:solidFill>
                  <a:srgbClr val="2C2C2C"/>
                </a:solidFill>
                <a:latin typeface="Noto Sans" pitchFamily="34" charset="0"/>
                <a:ea typeface="Noto Sans" pitchFamily="34" charset="-122"/>
                <a:cs typeface="Noto Sans" pitchFamily="34" charset="-120"/>
              </a:rPr>
              <a:t>Gold thread embroidery elevating contemporary silhouettes</a:t>
            </a:r>
            <a:endParaRPr lang="en-US" sz="568" dirty="0"/>
          </a:p>
        </p:txBody>
      </p:sp>
      <p:sp>
        <p:nvSpPr>
          <p:cNvPr id="13" name="Shape 10"/>
          <p:cNvSpPr/>
          <p:nvPr/>
        </p:nvSpPr>
        <p:spPr>
          <a:xfrm>
            <a:off x="3152766" y="2348815"/>
            <a:ext cx="2838441" cy="370024"/>
          </a:xfrm>
          <a:prstGeom prst="rect">
            <a:avLst/>
          </a:prstGeom>
          <a:solidFill>
            <a:srgbClr val="A0907A">
              <a:alpha val="5000"/>
            </a:srgbClr>
          </a:solidFill>
          <a:ln/>
        </p:spPr>
      </p:sp>
      <p:sp>
        <p:nvSpPr>
          <p:cNvPr id="14" name="Text 11"/>
          <p:cNvSpPr/>
          <p:nvPr/>
        </p:nvSpPr>
        <p:spPr>
          <a:xfrm>
            <a:off x="3209916" y="2405965"/>
            <a:ext cx="2724141" cy="139303"/>
          </a:xfrm>
          <a:prstGeom prst="rect">
            <a:avLst/>
          </a:prstGeom>
          <a:noFill/>
          <a:ln/>
        </p:spPr>
        <p:txBody>
          <a:bodyPr wrap="none" lIns="0" tIns="0" rIns="0" bIns="0" rtlCol="0" anchor="t">
            <a:spAutoFit/>
          </a:bodyPr>
          <a:lstStyle/>
          <a:p>
            <a:pPr marL="0" indent="0" algn="l">
              <a:lnSpc>
                <a:spcPts val="1100"/>
              </a:lnSpc>
              <a:buNone/>
            </a:pPr>
            <a:r>
              <a:rPr lang="en-US" sz="634" b="1" dirty="0">
                <a:solidFill>
                  <a:srgbClr val="2C2C2C"/>
                </a:solidFill>
                <a:latin typeface="Noto Sans" pitchFamily="34" charset="0"/>
                <a:ea typeface="Noto Sans" pitchFamily="34" charset="-122"/>
                <a:cs typeface="Noto Sans" pitchFamily="34" charset="-120"/>
              </a:rPr>
              <a:t>Banarasi Weaving</a:t>
            </a:r>
            <a:endParaRPr lang="en-US" sz="634" dirty="0"/>
          </a:p>
        </p:txBody>
      </p:sp>
      <p:sp>
        <p:nvSpPr>
          <p:cNvPr id="15" name="Text 12"/>
          <p:cNvSpPr/>
          <p:nvPr/>
        </p:nvSpPr>
        <p:spPr>
          <a:xfrm>
            <a:off x="3209916" y="2559555"/>
            <a:ext cx="2724141" cy="102133"/>
          </a:xfrm>
          <a:prstGeom prst="rect">
            <a:avLst/>
          </a:prstGeom>
          <a:noFill/>
          <a:ln/>
        </p:spPr>
        <p:txBody>
          <a:bodyPr wrap="none" lIns="0" tIns="0" rIns="0" bIns="0" rtlCol="0" anchor="t">
            <a:spAutoFit/>
          </a:bodyPr>
          <a:lstStyle/>
          <a:p>
            <a:pPr marL="0" indent="0" algn="l">
              <a:lnSpc>
                <a:spcPts val="800"/>
              </a:lnSpc>
              <a:buNone/>
            </a:pPr>
            <a:r>
              <a:rPr lang="en-US" sz="568" dirty="0">
                <a:solidFill>
                  <a:srgbClr val="2C2C2C"/>
                </a:solidFill>
                <a:latin typeface="Noto Sans" pitchFamily="34" charset="0"/>
                <a:ea typeface="Noto Sans" pitchFamily="34" charset="-122"/>
                <a:cs typeface="Noto Sans" pitchFamily="34" charset="-120"/>
              </a:rPr>
              <a:t>Ancient silk techniques meeting modern design</a:t>
            </a:r>
            <a:endParaRPr lang="en-US" sz="568" dirty="0"/>
          </a:p>
        </p:txBody>
      </p:sp>
      <p:sp>
        <p:nvSpPr>
          <p:cNvPr id="16" name="Shape 13"/>
          <p:cNvSpPr/>
          <p:nvPr/>
        </p:nvSpPr>
        <p:spPr>
          <a:xfrm>
            <a:off x="6076931" y="2348815"/>
            <a:ext cx="2838469" cy="370024"/>
          </a:xfrm>
          <a:prstGeom prst="rect">
            <a:avLst/>
          </a:prstGeom>
          <a:solidFill>
            <a:srgbClr val="A0907A">
              <a:alpha val="5000"/>
            </a:srgbClr>
          </a:solidFill>
          <a:ln/>
        </p:spPr>
      </p:sp>
      <p:sp>
        <p:nvSpPr>
          <p:cNvPr id="17" name="Text 14"/>
          <p:cNvSpPr/>
          <p:nvPr/>
        </p:nvSpPr>
        <p:spPr>
          <a:xfrm>
            <a:off x="6134081" y="2405965"/>
            <a:ext cx="2724169" cy="139303"/>
          </a:xfrm>
          <a:prstGeom prst="rect">
            <a:avLst/>
          </a:prstGeom>
          <a:noFill/>
          <a:ln/>
        </p:spPr>
        <p:txBody>
          <a:bodyPr wrap="none" lIns="0" tIns="0" rIns="0" bIns="0" rtlCol="0" anchor="t">
            <a:spAutoFit/>
          </a:bodyPr>
          <a:lstStyle/>
          <a:p>
            <a:pPr marL="0" indent="0" algn="l">
              <a:lnSpc>
                <a:spcPts val="1100"/>
              </a:lnSpc>
              <a:buNone/>
            </a:pPr>
            <a:r>
              <a:rPr lang="en-US" sz="634" b="1" dirty="0">
                <a:solidFill>
                  <a:srgbClr val="2C2C2C"/>
                </a:solidFill>
                <a:latin typeface="Noto Sans" pitchFamily="34" charset="0"/>
                <a:ea typeface="Noto Sans" pitchFamily="34" charset="-122"/>
                <a:cs typeface="Noto Sans" pitchFamily="34" charset="-120"/>
              </a:rPr>
              <a:t>Block Printing</a:t>
            </a:r>
            <a:endParaRPr lang="en-US" sz="634" dirty="0"/>
          </a:p>
        </p:txBody>
      </p:sp>
      <p:sp>
        <p:nvSpPr>
          <p:cNvPr id="18" name="Text 15"/>
          <p:cNvSpPr/>
          <p:nvPr/>
        </p:nvSpPr>
        <p:spPr>
          <a:xfrm>
            <a:off x="6134081" y="2559555"/>
            <a:ext cx="2724169" cy="102133"/>
          </a:xfrm>
          <a:prstGeom prst="rect">
            <a:avLst/>
          </a:prstGeom>
          <a:noFill/>
          <a:ln/>
        </p:spPr>
        <p:txBody>
          <a:bodyPr wrap="none" lIns="0" tIns="0" rIns="0" bIns="0" rtlCol="0" anchor="t">
            <a:spAutoFit/>
          </a:bodyPr>
          <a:lstStyle/>
          <a:p>
            <a:pPr marL="0" indent="0" algn="l">
              <a:lnSpc>
                <a:spcPts val="800"/>
              </a:lnSpc>
              <a:buNone/>
            </a:pPr>
            <a:r>
              <a:rPr lang="en-US" sz="568" dirty="0">
                <a:solidFill>
                  <a:srgbClr val="2C2C2C"/>
                </a:solidFill>
                <a:latin typeface="Noto Sans" pitchFamily="34" charset="0"/>
                <a:ea typeface="Noto Sans" pitchFamily="34" charset="-122"/>
                <a:cs typeface="Noto Sans" pitchFamily="34" charset="-120"/>
              </a:rPr>
              <a:t>Traditional printing on modern minimalist shapes</a:t>
            </a:r>
            <a:endParaRPr lang="en-US" sz="568" dirty="0"/>
          </a:p>
        </p:txBody>
      </p:sp>
      <p:sp>
        <p:nvSpPr>
          <p:cNvPr id="19" name="Text 16"/>
          <p:cNvSpPr/>
          <p:nvPr/>
        </p:nvSpPr>
        <p:spPr>
          <a:xfrm>
            <a:off x="228600" y="2804564"/>
            <a:ext cx="868680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Fusion &amp; Hybridization: Dissolving Boundaries</a:t>
            </a:r>
            <a:endParaRPr lang="en-US" sz="784" dirty="0"/>
          </a:p>
        </p:txBody>
      </p:sp>
      <p:sp>
        <p:nvSpPr>
          <p:cNvPr id="20" name="Text 17"/>
          <p:cNvSpPr/>
          <p:nvPr/>
        </p:nvSpPr>
        <p:spPr>
          <a:xfrm>
            <a:off x="228600" y="3004589"/>
            <a:ext cx="8686800" cy="260021"/>
          </a:xfrm>
          <a:prstGeom prst="rect">
            <a:avLst/>
          </a:prstGeom>
          <a:noFill/>
          <a:ln/>
        </p:spPr>
        <p:txBody>
          <a:bodyPr wrap="square" lIns="0" tIns="0" rIns="0" bIns="0" rtlCol="0" anchor="t">
            <a:spAutoFit/>
          </a:bodyPr>
          <a:lstStyle/>
          <a:p>
            <a:pPr marL="0" indent="0" algn="l">
              <a:lnSpc>
                <a:spcPts val="1000"/>
              </a:lnSpc>
              <a:buNone/>
            </a:pPr>
            <a:r>
              <a:rPr lang="en-US" sz="674" dirty="0">
                <a:solidFill>
                  <a:srgbClr val="2C2C2C"/>
                </a:solidFill>
                <a:latin typeface="Noto Sans" pitchFamily="34" charset="0"/>
                <a:ea typeface="Noto Sans" pitchFamily="34" charset="-122"/>
                <a:cs typeface="Noto Sans" pitchFamily="34" charset="-120"/>
              </a:rPr>
              <a:t>Rigid boundaries between high fashion and everyday clothing have dissolved. The "Craftsmanship Crossover" applies couture techniques (intricate embroidery) to modern silhouettes—embroidered sweatshirts, zardozi denim, block-printed minimalist cuts—creating sustainable hybrid fashion.</a:t>
            </a:r>
            <a:endParaRPr lang="en-US" sz="674" dirty="0"/>
          </a:p>
        </p:txBody>
      </p:sp>
      <p:sp>
        <p:nvSpPr>
          <p:cNvPr id="21" name="Text 18"/>
          <p:cNvSpPr/>
          <p:nvPr/>
        </p:nvSpPr>
        <p:spPr>
          <a:xfrm>
            <a:off x="228600" y="3350335"/>
            <a:ext cx="868680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2C2C2C"/>
                </a:solidFill>
                <a:latin typeface="Noto Sans" pitchFamily="34" charset="0"/>
                <a:ea typeface="Noto Sans" pitchFamily="34" charset="-122"/>
                <a:cs typeface="Noto Sans" pitchFamily="34" charset="-120"/>
              </a:rPr>
              <a:t>Opulence, Heritage &amp; Luxury Redefinition</a:t>
            </a:r>
            <a:endParaRPr lang="en-US" sz="784" dirty="0"/>
          </a:p>
        </p:txBody>
      </p:sp>
      <p:sp>
        <p:nvSpPr>
          <p:cNvPr id="22" name="Text 19"/>
          <p:cNvSpPr/>
          <p:nvPr/>
        </p:nvSpPr>
        <p:spPr>
          <a:xfrm>
            <a:off x="228600" y="3550360"/>
            <a:ext cx="8686800" cy="260021"/>
          </a:xfrm>
          <a:prstGeom prst="rect">
            <a:avLst/>
          </a:prstGeom>
          <a:noFill/>
          <a:ln/>
        </p:spPr>
        <p:txBody>
          <a:bodyPr wrap="square" lIns="0" tIns="0" rIns="0" bIns="0" rtlCol="0" anchor="t">
            <a:spAutoFit/>
          </a:bodyPr>
          <a:lstStyle/>
          <a:p>
            <a:pPr marL="0" indent="0" algn="l">
              <a:lnSpc>
                <a:spcPts val="1000"/>
              </a:lnSpc>
              <a:buNone/>
            </a:pPr>
            <a:r>
              <a:rPr lang="en-US" sz="674" dirty="0">
                <a:solidFill>
                  <a:srgbClr val="2C2C2C"/>
                </a:solidFill>
                <a:latin typeface="Noto Sans" pitchFamily="34" charset="0"/>
                <a:ea typeface="Noto Sans" pitchFamily="34" charset="-122"/>
                <a:cs typeface="Noto Sans" pitchFamily="34" charset="-120"/>
              </a:rPr>
              <a:t>High-profile events like Rohit Bal's tribute at Blenders Pride Fashion Tour emphasize drawing from India's rich craft traditions to create majestic, history-drenched garments woven from silk and gold thread. Couture with a traditional twist is now considered the luxury fashion of India, redefining global luxury aesthetics.</a:t>
            </a:r>
            <a:endParaRPr lang="en-US" sz="674" dirty="0"/>
          </a:p>
        </p:txBody>
      </p:sp>
      <p:sp>
        <p:nvSpPr>
          <p:cNvPr id="23" name="Text 20"/>
          <p:cNvSpPr/>
          <p:nvPr/>
        </p:nvSpPr>
        <p:spPr>
          <a:xfrm>
            <a:off x="228600" y="3896106"/>
            <a:ext cx="8686800" cy="150019"/>
          </a:xfrm>
          <a:prstGeom prst="rect">
            <a:avLst/>
          </a:prstGeom>
          <a:noFill/>
          <a:ln/>
        </p:spPr>
        <p:txBody>
          <a:bodyPr wrap="none" lIns="0" tIns="0" rIns="0" bIns="0" rtlCol="0" anchor="t">
            <a:spAutoFit/>
          </a:bodyPr>
          <a:lstStyle/>
          <a:p>
            <a:pPr marL="0" indent="0" algn="ctr">
              <a:lnSpc>
                <a:spcPts val="1200"/>
              </a:lnSpc>
              <a:buNone/>
            </a:pPr>
            <a:r>
              <a:rPr lang="en-US" sz="683" b="1" i="1" dirty="0">
                <a:solidFill>
                  <a:srgbClr val="2C2C2C"/>
                </a:solidFill>
                <a:latin typeface="Noto Sans" pitchFamily="34" charset="0"/>
                <a:ea typeface="Noto Sans" pitchFamily="34" charset="-122"/>
                <a:cs typeface="Noto Sans" pitchFamily="34" charset="-120"/>
              </a:rPr>
              <a:t>The India Modern Aesthetic:</a:t>
            </a:r>
            <a:r>
              <a:rPr lang="en-US" sz="727" i="1" dirty="0">
                <a:solidFill>
                  <a:srgbClr val="2C2C2C"/>
                </a:solidFill>
                <a:latin typeface="Noto Sans" pitchFamily="34" charset="0"/>
                <a:ea typeface="Noto Sans" pitchFamily="34" charset="-122"/>
                <a:cs typeface="Noto Sans" pitchFamily="34" charset="-120"/>
              </a:rPr>
              <a:t> Where tradition meets innovation, sustainability meets opulence, and every stitch celebrates heritage while embracing the future.</a:t>
            </a:r>
            <a:endParaRPr lang="en-US" sz="68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933</Words>
  <Application>Microsoft Office PowerPoint</Application>
  <PresentationFormat>On-screen Show (16:9)</PresentationFormat>
  <Paragraphs>103</Paragraphs>
  <Slides>8</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Tejal Meda</cp:lastModifiedBy>
  <cp:revision>11</cp:revision>
  <dcterms:created xsi:type="dcterms:W3CDTF">2025-10-29T01:31:01Z</dcterms:created>
  <dcterms:modified xsi:type="dcterms:W3CDTF">2025-10-29T02:17:25Z</dcterms:modified>
</cp:coreProperties>
</file>